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members.optusnet.com.au/charles57/Creative/Brain/wallis.htm"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interaction-design.org/literature/book/the-encyclopedia-of-human-computer-interaction-2nd-ed/persona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4" name="Google Shape;84;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43621f5d72_0_4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43621f5d72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1000"/>
              </a:spcBef>
              <a:spcAft>
                <a:spcPts val="0"/>
              </a:spcAft>
              <a:buClr>
                <a:schemeClr val="dk1"/>
              </a:buClr>
              <a:buSzPts val="1100"/>
              <a:buFont typeface="Arial"/>
              <a:buNone/>
            </a:pPr>
            <a:r>
              <a:rPr lang="en-GB" sz="1400">
                <a:latin typeface="Calibri"/>
                <a:ea typeface="Calibri"/>
                <a:cs typeface="Calibri"/>
                <a:sym typeface="Calibri"/>
              </a:rPr>
              <a:t>State a challenge</a:t>
            </a:r>
            <a:endParaRPr sz="1400">
              <a:latin typeface="Calibri"/>
              <a:ea typeface="Calibri"/>
              <a:cs typeface="Calibri"/>
              <a:sym typeface="Calibri"/>
            </a:endParaRPr>
          </a:p>
          <a:p>
            <a:pPr marL="0" lvl="0" indent="0" algn="l" rtl="0">
              <a:lnSpc>
                <a:spcPct val="90000"/>
              </a:lnSpc>
              <a:spcBef>
                <a:spcPts val="1000"/>
              </a:spcBef>
              <a:spcAft>
                <a:spcPts val="0"/>
              </a:spcAft>
              <a:buClr>
                <a:schemeClr val="dk1"/>
              </a:buClr>
              <a:buSzPts val="1100"/>
              <a:buFont typeface="Arial"/>
              <a:buNone/>
            </a:pPr>
            <a:r>
              <a:rPr lang="en-GB" sz="1400">
                <a:latin typeface="Calibri"/>
                <a:ea typeface="Calibri"/>
                <a:cs typeface="Calibri"/>
                <a:sym typeface="Calibri"/>
              </a:rPr>
              <a:t>No Criticism</a:t>
            </a:r>
            <a:endParaRPr sz="1400">
              <a:latin typeface="Calibri"/>
              <a:ea typeface="Calibri"/>
              <a:cs typeface="Calibri"/>
              <a:sym typeface="Calibri"/>
            </a:endParaRPr>
          </a:p>
          <a:p>
            <a:pPr marL="0" lvl="0" indent="0" algn="l" rtl="0">
              <a:lnSpc>
                <a:spcPct val="90000"/>
              </a:lnSpc>
              <a:spcBef>
                <a:spcPts val="1000"/>
              </a:spcBef>
              <a:spcAft>
                <a:spcPts val="0"/>
              </a:spcAft>
              <a:buClr>
                <a:schemeClr val="dk1"/>
              </a:buClr>
              <a:buSzPts val="1100"/>
              <a:buFont typeface="Arial"/>
              <a:buNone/>
            </a:pPr>
            <a:r>
              <a:rPr lang="en-GB" sz="1400">
                <a:latin typeface="Calibri"/>
                <a:ea typeface="Calibri"/>
                <a:cs typeface="Calibri"/>
                <a:sym typeface="Calibri"/>
              </a:rPr>
              <a:t>Vary the Method</a:t>
            </a:r>
            <a:endParaRPr sz="1400">
              <a:latin typeface="Calibri"/>
              <a:ea typeface="Calibri"/>
              <a:cs typeface="Calibri"/>
              <a:sym typeface="Calibri"/>
            </a:endParaRPr>
          </a:p>
          <a:p>
            <a:pPr marL="0" lvl="0" indent="0" algn="l" rtl="0">
              <a:lnSpc>
                <a:spcPct val="90000"/>
              </a:lnSpc>
              <a:spcBef>
                <a:spcPts val="1000"/>
              </a:spcBef>
              <a:spcAft>
                <a:spcPts val="0"/>
              </a:spcAft>
              <a:buClr>
                <a:schemeClr val="dk1"/>
              </a:buClr>
              <a:buSzPts val="1100"/>
              <a:buFont typeface="Arial"/>
              <a:buNone/>
            </a:pPr>
            <a:r>
              <a:rPr lang="en-GB" sz="1400">
                <a:latin typeface="Calibri"/>
                <a:ea typeface="Calibri"/>
                <a:cs typeface="Calibri"/>
                <a:sym typeface="Calibri"/>
              </a:rPr>
              <a:t>Playful Environment</a:t>
            </a:r>
            <a:endParaRPr sz="1400">
              <a:latin typeface="Calibri"/>
              <a:ea typeface="Calibri"/>
              <a:cs typeface="Calibri"/>
              <a:sym typeface="Calibri"/>
            </a:endParaRPr>
          </a:p>
          <a:p>
            <a:pPr marL="0" lvl="0" indent="0" algn="l" rtl="0">
              <a:lnSpc>
                <a:spcPct val="90000"/>
              </a:lnSpc>
              <a:spcBef>
                <a:spcPts val="1000"/>
              </a:spcBef>
              <a:spcAft>
                <a:spcPts val="0"/>
              </a:spcAft>
              <a:buClr>
                <a:schemeClr val="dk1"/>
              </a:buClr>
              <a:buSzPts val="1100"/>
              <a:buFont typeface="Arial"/>
              <a:buNone/>
            </a:pPr>
            <a:r>
              <a:rPr lang="en-GB" sz="1400">
                <a:latin typeface="Calibri"/>
                <a:ea typeface="Calibri"/>
                <a:cs typeface="Calibri"/>
                <a:sym typeface="Calibri"/>
              </a:rPr>
              <a:t>Put it on the Wall</a:t>
            </a:r>
            <a:endParaRPr sz="1400">
              <a:latin typeface="Calibri"/>
              <a:ea typeface="Calibri"/>
              <a:cs typeface="Calibri"/>
              <a:sym typeface="Calibri"/>
            </a:endParaRPr>
          </a:p>
          <a:p>
            <a:pPr marL="0" lvl="0" indent="0" algn="l" rtl="0">
              <a:lnSpc>
                <a:spcPct val="90000"/>
              </a:lnSpc>
              <a:spcBef>
                <a:spcPts val="1000"/>
              </a:spcBef>
              <a:spcAft>
                <a:spcPts val="0"/>
              </a:spcAft>
              <a:buClr>
                <a:schemeClr val="dk1"/>
              </a:buClr>
              <a:buSzPts val="1100"/>
              <a:buFont typeface="Arial"/>
              <a:buNone/>
            </a:pPr>
            <a:r>
              <a:rPr lang="en-GB" sz="1400">
                <a:latin typeface="Calibri"/>
                <a:ea typeface="Calibri"/>
                <a:cs typeface="Calibri"/>
                <a:sym typeface="Calibri"/>
              </a:rPr>
              <a:t>Go for lots of ideas</a:t>
            </a:r>
            <a:endParaRPr sz="1400">
              <a:latin typeface="Calibri"/>
              <a:ea typeface="Calibri"/>
              <a:cs typeface="Calibri"/>
              <a:sym typeface="Calibri"/>
            </a:endParaRPr>
          </a:p>
          <a:p>
            <a:pPr marL="0" lvl="0" indent="0" algn="l" rtl="0">
              <a:lnSpc>
                <a:spcPct val="90000"/>
              </a:lnSpc>
              <a:spcBef>
                <a:spcPts val="1000"/>
              </a:spcBef>
              <a:spcAft>
                <a:spcPts val="0"/>
              </a:spcAft>
              <a:buClr>
                <a:schemeClr val="dk1"/>
              </a:buClr>
              <a:buSzPts val="1100"/>
              <a:buFont typeface="Arial"/>
              <a:buNone/>
            </a:pPr>
            <a:r>
              <a:rPr lang="en-GB" sz="1400">
                <a:latin typeface="Calibri"/>
                <a:ea typeface="Calibri"/>
                <a:cs typeface="Calibri"/>
                <a:sym typeface="Calibri"/>
              </a:rPr>
              <a:t>Don’t go to long</a:t>
            </a:r>
            <a:endParaRPr sz="1400">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43621f5d72_0_5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43621f5d72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436fb111be_2_4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436fb111be_2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436fb111be_2_6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436fb111be_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436fb111be_2_6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436fb111be_2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436fb111be_2_7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436fb111be_2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436fb111be_2_4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436fb111be_2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3621f5d72_0_5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3621f5d72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Constraints are requirements and limitations we have to address in order to reach our goal</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3621f5d72_0_6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43621f5d72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43621f5d72_0_7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43621f5d72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436fb111be_2_9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436fb111be_2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436fb111be_2_9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436fb111be_2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Tools</a:t>
            </a:r>
            <a:endParaRPr/>
          </a:p>
          <a:p>
            <a:pPr marL="0" lvl="0" indent="0" algn="l" rtl="0">
              <a:spcBef>
                <a:spcPts val="0"/>
              </a:spcBef>
              <a:spcAft>
                <a:spcPts val="0"/>
              </a:spcAft>
              <a:buNone/>
            </a:pPr>
            <a:r>
              <a:rPr lang="en-GB"/>
              <a:t>	Sheets of paper</a:t>
            </a:r>
            <a:endParaRPr/>
          </a:p>
          <a:p>
            <a:pPr marL="0" lvl="0" indent="0" algn="l" rtl="0">
              <a:spcBef>
                <a:spcPts val="0"/>
              </a:spcBef>
              <a:spcAft>
                <a:spcPts val="0"/>
              </a:spcAft>
              <a:buNone/>
            </a:pPr>
            <a:r>
              <a:rPr lang="en-GB"/>
              <a:t>	Dice</a:t>
            </a:r>
            <a:endParaRPr/>
          </a:p>
          <a:p>
            <a:pPr marL="0" lvl="0" indent="0" algn="l" rtl="0">
              <a:spcBef>
                <a:spcPts val="0"/>
              </a:spcBef>
              <a:spcAft>
                <a:spcPts val="0"/>
              </a:spcAft>
              <a:buNone/>
            </a:pPr>
            <a:r>
              <a:rPr lang="en-GB"/>
              <a:t>	Cards with card sleves</a:t>
            </a:r>
            <a:endParaRPr/>
          </a:p>
          <a:p>
            <a:pPr marL="0" lvl="0" indent="0" algn="l" rtl="0">
              <a:spcBef>
                <a:spcPts val="0"/>
              </a:spcBef>
              <a:spcAft>
                <a:spcPts val="0"/>
              </a:spcAft>
              <a:buNone/>
            </a:pPr>
            <a:r>
              <a:rPr lang="en-GB"/>
              <a:t>	Post it notes</a:t>
            </a:r>
            <a:endParaRPr/>
          </a:p>
          <a:p>
            <a:pPr marL="0" lvl="0" indent="0" algn="l" rtl="0">
              <a:spcBef>
                <a:spcPts val="0"/>
              </a:spcBef>
              <a:spcAft>
                <a:spcPts val="0"/>
              </a:spcAft>
              <a:buNone/>
            </a:pPr>
            <a:r>
              <a:rPr lang="en-GB"/>
              <a:t>	Boardgame bits</a:t>
            </a:r>
            <a:endParaRPr/>
          </a:p>
          <a:p>
            <a:pPr marL="0" lvl="0" indent="0" algn="l" rtl="0">
              <a:spcBef>
                <a:spcPts val="0"/>
              </a:spcBef>
              <a:spcAft>
                <a:spcPts val="0"/>
              </a:spcAft>
              <a:buNone/>
            </a:pPr>
            <a:endParaRPr/>
          </a:p>
          <a:p>
            <a:pPr marL="0" lvl="0" indent="0" algn="l" rtl="0">
              <a:spcBef>
                <a:spcPts val="0"/>
              </a:spcBef>
              <a:spcAft>
                <a:spcPts val="0"/>
              </a:spcAft>
              <a:buNone/>
            </a:pPr>
            <a:r>
              <a:rPr lang="en-GB"/>
              <a:t>Best uses</a:t>
            </a:r>
            <a:endParaRPr/>
          </a:p>
          <a:p>
            <a:pPr marL="0" lvl="0" indent="0" algn="l" rtl="0">
              <a:spcBef>
                <a:spcPts val="0"/>
              </a:spcBef>
              <a:spcAft>
                <a:spcPts val="0"/>
              </a:spcAft>
              <a:buNone/>
            </a:pPr>
            <a:r>
              <a:rPr lang="en-GB"/>
              <a:t>	Space, maps, grids</a:t>
            </a:r>
            <a:endParaRPr/>
          </a:p>
          <a:p>
            <a:pPr marL="0" lvl="0" indent="0" algn="l" rtl="0">
              <a:spcBef>
                <a:spcPts val="0"/>
              </a:spcBef>
              <a:spcAft>
                <a:spcPts val="0"/>
              </a:spcAft>
              <a:buNone/>
            </a:pPr>
            <a:r>
              <a:rPr lang="en-GB"/>
              <a:t>	GUI</a:t>
            </a:r>
            <a:endParaRPr/>
          </a:p>
          <a:p>
            <a:pPr marL="0" lvl="0" indent="0" algn="l" rtl="0">
              <a:spcBef>
                <a:spcPts val="0"/>
              </a:spcBef>
              <a:spcAft>
                <a:spcPts val="0"/>
              </a:spcAft>
              <a:buNone/>
            </a:pPr>
            <a:r>
              <a:rPr lang="en-GB"/>
              <a:t>	Simple systems (probabilities, weapons etc)</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436fb111be_2_10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436fb111be_2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43621f5d72_0_7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43621f5d72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436fb111be_2_1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436fb111be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436fb111be_2_10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436fb111be_2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436fb111be_2_12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436fb111be_2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436fb111be_2_13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436fb111be_2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436fb111be_2_14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436fb111be_2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436fb111be_2_14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436fb111be_2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43621f5d72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43621f5d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436fb111be_2_15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436fb111be_2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436fb111be_2_16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436fb111be_2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436fb111be_2_17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436fb111be_2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436fb111be_2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436fb111be_2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436fb111be_2_18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436fb111be_2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43621f5d72_0_9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43621f5d72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43621f5d72_0_10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43621f5d72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436fb111be_2_12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436fb111be_2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43621f5d72_0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43621f5d7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436fb111be_2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436fb111b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u="sng">
                <a:solidFill>
                  <a:schemeClr val="hlink"/>
                </a:solidFill>
                <a:hlinkClick r:id="rId3"/>
              </a:rPr>
              <a:t>http://members.optusnet.com.au/charles57/Creative/Brain/wallis.htm</a:t>
            </a:r>
            <a:br>
              <a:rPr lang="en-GB"/>
            </a:br>
            <a:br>
              <a:rPr lang="en-GB"/>
            </a:br>
            <a:r>
              <a:rPr lang="en-GB">
                <a:solidFill>
                  <a:schemeClr val="dk1"/>
                </a:solidFill>
              </a:rPr>
              <a:t>1. In the </a:t>
            </a:r>
            <a:r>
              <a:rPr lang="en-GB" b="1">
                <a:solidFill>
                  <a:schemeClr val="dk1"/>
                </a:solidFill>
              </a:rPr>
              <a:t>preparation</a:t>
            </a:r>
            <a:r>
              <a:rPr lang="en-GB">
                <a:solidFill>
                  <a:schemeClr val="dk1"/>
                </a:solidFill>
              </a:rPr>
              <a:t> stage, we define the problem, need, or desire, and gather any information the solution or response needs to account for, and set up criteria for verifying the solution's acceptability.</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2. In the </a:t>
            </a:r>
            <a:r>
              <a:rPr lang="en-GB" b="1">
                <a:solidFill>
                  <a:schemeClr val="dk1"/>
                </a:solidFill>
              </a:rPr>
              <a:t>incubation</a:t>
            </a:r>
            <a:r>
              <a:rPr lang="en-GB">
                <a:solidFill>
                  <a:schemeClr val="dk1"/>
                </a:solidFill>
              </a:rPr>
              <a:t> stage, we step back from the problem and let our minds contemplate and work it through. Like preparation, incubation can last minutes, weeks, even years.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3. In the </a:t>
            </a:r>
            <a:r>
              <a:rPr lang="en-GB" b="1">
                <a:solidFill>
                  <a:schemeClr val="dk1"/>
                </a:solidFill>
              </a:rPr>
              <a:t>illumination</a:t>
            </a:r>
            <a:r>
              <a:rPr lang="en-GB">
                <a:solidFill>
                  <a:schemeClr val="dk1"/>
                </a:solidFill>
              </a:rPr>
              <a:t> stage, ideas arise from the mind to provide the basis of a creative response. These ideas can be pieces of the whole or the whole itself, i.e. seeing the entire concept or entity all at once. Unlike the other stages, illumination is often very brief, involving a tremendous rush of insights within a few minutes or hours.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4. In </a:t>
            </a:r>
            <a:r>
              <a:rPr lang="en-GB" b="1">
                <a:solidFill>
                  <a:schemeClr val="dk1"/>
                </a:solidFill>
              </a:rPr>
              <a:t>verification</a:t>
            </a:r>
            <a:r>
              <a:rPr lang="en-GB">
                <a:solidFill>
                  <a:schemeClr val="dk1"/>
                </a:solidFill>
              </a:rPr>
              <a:t>, the final stage, one carries out activities to demonstrate whether or not what emerged in illumination satisfies the need and the criteria defined in the preparation stage.</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436fb111be_2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436fb111be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Chapter 6 - Game Design Workshop</a:t>
            </a:r>
            <a:endParaRPr/>
          </a:p>
          <a:p>
            <a:pPr marL="0" lvl="0" indent="0" algn="l" rtl="0">
              <a:spcBef>
                <a:spcPts val="0"/>
              </a:spcBef>
              <a:spcAft>
                <a:spcPts val="0"/>
              </a:spcAft>
              <a:buNone/>
            </a:pPr>
            <a:r>
              <a:rPr lang="en-GB" b="1"/>
              <a:t>Preparation</a:t>
            </a:r>
            <a:r>
              <a:rPr lang="en-GB"/>
              <a:t>: Become immersed in the topic</a:t>
            </a:r>
            <a:endParaRPr/>
          </a:p>
          <a:p>
            <a:pPr marL="0" lvl="0" indent="0" algn="l" rtl="0">
              <a:spcBef>
                <a:spcPts val="0"/>
              </a:spcBef>
              <a:spcAft>
                <a:spcPts val="0"/>
              </a:spcAft>
              <a:buNone/>
            </a:pPr>
            <a:r>
              <a:rPr lang="en-GB" b="1"/>
              <a:t>Incubation</a:t>
            </a:r>
            <a:r>
              <a:rPr lang="en-GB"/>
              <a:t>: Churn around the idea</a:t>
            </a:r>
            <a:endParaRPr/>
          </a:p>
          <a:p>
            <a:pPr marL="0" lvl="0" indent="0" algn="l" rtl="0">
              <a:spcBef>
                <a:spcPts val="0"/>
              </a:spcBef>
              <a:spcAft>
                <a:spcPts val="0"/>
              </a:spcAft>
              <a:buNone/>
            </a:pPr>
            <a:r>
              <a:rPr lang="en-GB" b="1"/>
              <a:t>Insight</a:t>
            </a:r>
            <a:r>
              <a:rPr lang="en-GB"/>
              <a:t>: Aha moment, idea falls together</a:t>
            </a:r>
            <a:endParaRPr/>
          </a:p>
          <a:p>
            <a:pPr marL="0" lvl="0" indent="0" algn="l" rtl="0">
              <a:spcBef>
                <a:spcPts val="0"/>
              </a:spcBef>
              <a:spcAft>
                <a:spcPts val="0"/>
              </a:spcAft>
              <a:buNone/>
            </a:pPr>
            <a:r>
              <a:rPr lang="en-GB" b="1"/>
              <a:t>Evaluation</a:t>
            </a:r>
            <a:r>
              <a:rPr lang="en-GB"/>
              <a:t>: Check to see if the insight was valuable and worth exploring</a:t>
            </a:r>
            <a:endParaRPr/>
          </a:p>
          <a:p>
            <a:pPr marL="0" lvl="0" indent="0" algn="l" rtl="0">
              <a:spcBef>
                <a:spcPts val="0"/>
              </a:spcBef>
              <a:spcAft>
                <a:spcPts val="0"/>
              </a:spcAft>
              <a:buNone/>
            </a:pPr>
            <a:r>
              <a:rPr lang="en-GB" b="1"/>
              <a:t>Elaboration</a:t>
            </a:r>
            <a:r>
              <a:rPr lang="en-GB"/>
              <a:t>: Longest part of the process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36fb111be_2_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36fb111be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0000"/>
              </a:lnSpc>
              <a:spcBef>
                <a:spcPts val="700"/>
              </a:spcBef>
              <a:spcAft>
                <a:spcPts val="0"/>
              </a:spcAft>
              <a:buNone/>
            </a:pPr>
            <a:r>
              <a:rPr lang="en-GB" sz="1400" b="1">
                <a:solidFill>
                  <a:schemeClr val="dk1"/>
                </a:solidFill>
                <a:latin typeface="Calibri"/>
                <a:ea typeface="Calibri"/>
                <a:cs typeface="Calibri"/>
                <a:sym typeface="Calibri"/>
              </a:rPr>
              <a:t>Inspiration </a:t>
            </a:r>
            <a:r>
              <a:rPr lang="en-GB" sz="1400">
                <a:solidFill>
                  <a:schemeClr val="dk1"/>
                </a:solidFill>
                <a:latin typeface="Calibri"/>
                <a:ea typeface="Calibri"/>
                <a:cs typeface="Calibri"/>
                <a:sym typeface="Calibri"/>
              </a:rPr>
              <a:t>– explore, generate ideas, research, have visions, brainstorm, dream! </a:t>
            </a:r>
            <a:endParaRPr sz="1400">
              <a:solidFill>
                <a:schemeClr val="dk1"/>
              </a:solidFill>
              <a:latin typeface="Calibri"/>
              <a:ea typeface="Calibri"/>
              <a:cs typeface="Calibri"/>
              <a:sym typeface="Calibri"/>
            </a:endParaRPr>
          </a:p>
          <a:p>
            <a:pPr marL="0" lvl="0" indent="0" algn="l" rtl="0">
              <a:lnSpc>
                <a:spcPct val="110000"/>
              </a:lnSpc>
              <a:spcBef>
                <a:spcPts val="700"/>
              </a:spcBef>
              <a:spcAft>
                <a:spcPts val="0"/>
              </a:spcAft>
              <a:buNone/>
            </a:pPr>
            <a:r>
              <a:rPr lang="en-GB" sz="1400" b="1">
                <a:latin typeface="Calibri"/>
                <a:ea typeface="Calibri"/>
                <a:cs typeface="Calibri"/>
                <a:sym typeface="Calibri"/>
              </a:rPr>
              <a:t>Clarification </a:t>
            </a:r>
            <a:r>
              <a:rPr lang="en-GB" sz="1400">
                <a:latin typeface="Calibri"/>
                <a:ea typeface="Calibri"/>
                <a:cs typeface="Calibri"/>
                <a:sym typeface="Calibri"/>
              </a:rPr>
              <a:t>– discuss aims, clarify goals, research costs, assess risks</a:t>
            </a:r>
            <a:endParaRPr sz="1400">
              <a:latin typeface="Calibri"/>
              <a:ea typeface="Calibri"/>
              <a:cs typeface="Calibri"/>
              <a:sym typeface="Calibri"/>
            </a:endParaRPr>
          </a:p>
          <a:p>
            <a:pPr marL="0" lvl="0" indent="0" algn="l" rtl="0">
              <a:lnSpc>
                <a:spcPct val="115000"/>
              </a:lnSpc>
              <a:spcBef>
                <a:spcPts val="0"/>
              </a:spcBef>
              <a:spcAft>
                <a:spcPts val="0"/>
              </a:spcAft>
              <a:buNone/>
            </a:pPr>
            <a:r>
              <a:rPr lang="en-GB" sz="1400" b="1">
                <a:latin typeface="Calibri"/>
                <a:ea typeface="Calibri"/>
                <a:cs typeface="Calibri"/>
                <a:sym typeface="Calibri"/>
              </a:rPr>
              <a:t>Evaluation </a:t>
            </a:r>
            <a:r>
              <a:rPr lang="en-GB" sz="1400">
                <a:latin typeface="Calibri"/>
                <a:ea typeface="Calibri"/>
                <a:cs typeface="Calibri"/>
                <a:sym typeface="Calibri"/>
              </a:rPr>
              <a:t>– assess which ideas have the best potential, and how to improve  your work as it moves forwards.  Find Strengths &amp; weaknesses  - how to capitalize and remove.</a:t>
            </a:r>
            <a:endParaRPr sz="1400">
              <a:latin typeface="Calibri"/>
              <a:ea typeface="Calibri"/>
              <a:cs typeface="Calibri"/>
              <a:sym typeface="Calibri"/>
            </a:endParaRPr>
          </a:p>
          <a:p>
            <a:pPr marL="0" lvl="0" indent="0" algn="l" rtl="0">
              <a:lnSpc>
                <a:spcPct val="115000"/>
              </a:lnSpc>
              <a:spcBef>
                <a:spcPts val="0"/>
              </a:spcBef>
              <a:spcAft>
                <a:spcPts val="0"/>
              </a:spcAft>
              <a:buNone/>
            </a:pPr>
            <a:r>
              <a:rPr lang="en-GB" sz="1400" b="1">
                <a:latin typeface="Calibri"/>
                <a:ea typeface="Calibri"/>
                <a:cs typeface="Calibri"/>
                <a:sym typeface="Calibri"/>
              </a:rPr>
              <a:t>Distillation </a:t>
            </a:r>
            <a:r>
              <a:rPr lang="en-GB" sz="1400">
                <a:latin typeface="Calibri"/>
                <a:ea typeface="Calibri"/>
                <a:cs typeface="Calibri"/>
                <a:sym typeface="Calibri"/>
              </a:rPr>
              <a:t>- the process of concentrating your ideas into a single vision.</a:t>
            </a:r>
            <a:endParaRPr sz="1400">
              <a:latin typeface="Calibri"/>
              <a:ea typeface="Calibri"/>
              <a:cs typeface="Calibri"/>
              <a:sym typeface="Calibri"/>
            </a:endParaRPr>
          </a:p>
          <a:p>
            <a:pPr marL="0" lvl="0" indent="0" algn="l" rtl="0">
              <a:lnSpc>
                <a:spcPct val="115000"/>
              </a:lnSpc>
              <a:spcBef>
                <a:spcPts val="0"/>
              </a:spcBef>
              <a:spcAft>
                <a:spcPts val="0"/>
              </a:spcAft>
              <a:buNone/>
            </a:pPr>
            <a:r>
              <a:rPr lang="en-GB" sz="1400" b="1">
                <a:latin typeface="Calibri"/>
                <a:ea typeface="Calibri"/>
                <a:cs typeface="Calibri"/>
                <a:sym typeface="Calibri"/>
              </a:rPr>
              <a:t>Incubation - </a:t>
            </a:r>
            <a:r>
              <a:rPr lang="en-GB" sz="1400">
                <a:latin typeface="Calibri"/>
                <a:ea typeface="Calibri"/>
                <a:cs typeface="Calibri"/>
                <a:sym typeface="Calibri"/>
              </a:rPr>
              <a:t>Leaving the work alone, allowing it to stay on the surface of your mind. Stopping and working on other things.</a:t>
            </a:r>
            <a:endParaRPr sz="1400">
              <a:latin typeface="Calibri"/>
              <a:ea typeface="Calibri"/>
              <a:cs typeface="Calibri"/>
              <a:sym typeface="Calibri"/>
            </a:endParaRPr>
          </a:p>
          <a:p>
            <a:pPr marL="0" lvl="0" indent="0" algn="l" rtl="0">
              <a:lnSpc>
                <a:spcPct val="115000"/>
              </a:lnSpc>
              <a:spcBef>
                <a:spcPts val="0"/>
              </a:spcBef>
              <a:spcAft>
                <a:spcPts val="0"/>
              </a:spcAft>
              <a:buNone/>
            </a:pPr>
            <a:r>
              <a:rPr lang="en-GB" sz="1400">
                <a:latin typeface="Calibri"/>
                <a:ea typeface="Calibri"/>
                <a:cs typeface="Calibri"/>
                <a:sym typeface="Calibri"/>
              </a:rPr>
              <a:t>Perspiration - Determined, hard work on only your best ideas. Draft, evaluate, redraft.</a:t>
            </a:r>
            <a:endParaRPr sz="1400">
              <a:latin typeface="Calibri"/>
              <a:ea typeface="Calibri"/>
              <a:cs typeface="Calibri"/>
              <a:sym typeface="Calibri"/>
            </a:endParaRPr>
          </a:p>
          <a:p>
            <a:pPr marL="0" lvl="0" indent="0" algn="l" rtl="0">
              <a:lnSpc>
                <a:spcPct val="115000"/>
              </a:lnSpc>
              <a:spcBef>
                <a:spcPts val="0"/>
              </a:spcBef>
              <a:spcAft>
                <a:spcPts val="0"/>
              </a:spcAft>
              <a:buNone/>
            </a:pPr>
            <a:endParaRPr sz="3200">
              <a:solidFill>
                <a:srgbClr val="262626"/>
              </a:solidFill>
              <a:latin typeface="Impact"/>
              <a:ea typeface="Impact"/>
              <a:cs typeface="Impact"/>
              <a:sym typeface="Impact"/>
            </a:endParaRPr>
          </a:p>
          <a:p>
            <a:pPr marL="0" lvl="0" indent="0" algn="l" rtl="0">
              <a:lnSpc>
                <a:spcPct val="115000"/>
              </a:lnSpc>
              <a:spcBef>
                <a:spcPts val="0"/>
              </a:spcBef>
              <a:spcAft>
                <a:spcPts val="0"/>
              </a:spcAft>
              <a:buNone/>
            </a:pPr>
            <a:endParaRPr sz="1700" b="1">
              <a:solidFill>
                <a:schemeClr val="dk1"/>
              </a:solidFill>
            </a:endParaRPr>
          </a:p>
          <a:p>
            <a:pPr marL="0" lvl="0" indent="0" algn="l" rtl="0">
              <a:lnSpc>
                <a:spcPct val="115000"/>
              </a:lnSpc>
              <a:spcBef>
                <a:spcPts val="0"/>
              </a:spcBef>
              <a:spcAft>
                <a:spcPts val="0"/>
              </a:spcAft>
              <a:buNone/>
            </a:pPr>
            <a:endParaRPr sz="1500">
              <a:solidFill>
                <a:schemeClr val="dk1"/>
              </a:solidFill>
            </a:endParaRPr>
          </a:p>
          <a:p>
            <a:pPr marL="0" lvl="0" indent="0" algn="l" rtl="0">
              <a:lnSpc>
                <a:spcPct val="110000"/>
              </a:lnSpc>
              <a:spcBef>
                <a:spcPts val="700"/>
              </a:spcBef>
              <a:spcAft>
                <a:spcPts val="0"/>
              </a:spcAft>
              <a:buNone/>
            </a:pPr>
            <a:r>
              <a:rPr lang="en-GB" sz="1900">
                <a:solidFill>
                  <a:schemeClr val="dk1"/>
                </a:solidFill>
              </a:rPr>
              <a:t> </a:t>
            </a:r>
            <a:endParaRPr sz="1900">
              <a:solidFill>
                <a:schemeClr val="dk1"/>
              </a:solidFill>
            </a:endParaRPr>
          </a:p>
          <a:p>
            <a:pPr marL="0" lvl="0" indent="0" algn="l" rtl="0">
              <a:lnSpc>
                <a:spcPct val="110000"/>
              </a:lnSpc>
              <a:spcBef>
                <a:spcPts val="700"/>
              </a:spcBef>
              <a:spcAft>
                <a:spcPts val="0"/>
              </a:spcAft>
              <a:buClr>
                <a:schemeClr val="dk1"/>
              </a:buClr>
              <a:buSzPts val="1100"/>
              <a:buFont typeface="Arial"/>
              <a:buNone/>
            </a:pPr>
            <a:endParaRPr sz="20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43621f5d72_0_4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43621f5d72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436fb111be_2_3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436fb111be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Once you have an audience identified, build a persona. </a:t>
            </a:r>
            <a:br>
              <a:rPr lang="en-GB"/>
            </a:br>
            <a:br>
              <a:rPr lang="en-GB"/>
            </a:br>
            <a:r>
              <a:rPr lang="en-GB" u="sng">
                <a:solidFill>
                  <a:schemeClr val="hlink"/>
                </a:solidFill>
                <a:hlinkClick r:id="rId3"/>
              </a:rPr>
              <a:t>https://www.interaction-design.org/literature/book/the-encyclopedia-of-human-computer-interaction-2nd-ed/personas</a:t>
            </a:r>
            <a:br>
              <a:rPr lang="en-GB"/>
            </a:br>
            <a:br>
              <a:rPr lang="en-GB"/>
            </a:br>
            <a:r>
              <a:rPr lang="en-GB"/>
              <a:t>You build 1 to N number of personas and they often contain bio info (likes, dislikes), a bit of flavour.</a:t>
            </a:r>
            <a:br>
              <a:rPr lang="en-GB"/>
            </a:br>
            <a:br>
              <a:rPr lang="en-GB"/>
            </a:b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lt1"/>
              </a:buClr>
              <a:buSzPts val="6000"/>
              <a:buFont typeface="Calibri"/>
              <a:buNone/>
              <a:defRPr sz="60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lt1"/>
              </a:buClr>
              <a:buSzPts val="2400"/>
              <a:buFont typeface="Arial"/>
              <a:buNone/>
              <a:defRPr sz="2400" b="0" i="0" u="none" strike="noStrike" cap="none">
                <a:solidFill>
                  <a:schemeClr val="lt1"/>
                </a:solidFill>
                <a:latin typeface="Calibri"/>
                <a:ea typeface="Calibri"/>
                <a:cs typeface="Calibri"/>
                <a:sym typeface="Calibri"/>
              </a:defRPr>
            </a:lvl1pPr>
            <a:lvl2pPr marR="0" lvl="1" algn="ctr"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alibri"/>
                <a:ea typeface="Calibri"/>
                <a:cs typeface="Calibri"/>
                <a:sym typeface="Calibri"/>
              </a:defRPr>
            </a:lvl2pPr>
            <a:lvl3pPr marR="0" lvl="2" algn="ctr" rtl="0">
              <a:lnSpc>
                <a:spcPct val="90000"/>
              </a:lnSpc>
              <a:spcBef>
                <a:spcPts val="500"/>
              </a:spcBef>
              <a:spcAft>
                <a:spcPts val="0"/>
              </a:spcAft>
              <a:buClr>
                <a:schemeClr val="lt1"/>
              </a:buClr>
              <a:buSzPts val="1800"/>
              <a:buFont typeface="Arial"/>
              <a:buNone/>
              <a:defRPr sz="1800" b="0" i="0" u="none" strike="noStrike" cap="none">
                <a:solidFill>
                  <a:schemeClr val="lt1"/>
                </a:solidFill>
                <a:latin typeface="Calibri"/>
                <a:ea typeface="Calibri"/>
                <a:cs typeface="Calibri"/>
                <a:sym typeface="Calibri"/>
              </a:defRPr>
            </a:lvl3pPr>
            <a:lvl4pPr marR="0" lvl="3" algn="ctr"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4pPr>
            <a:lvl5pPr marR="0" lvl="4" algn="ctr"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5pPr>
            <a:lvl6pPr marR="0" lvl="5" algn="ctr"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6pPr>
            <a:lvl7pPr marR="0" lvl="6" algn="ctr"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7pPr>
            <a:lvl8pPr marR="0" lvl="7" algn="ctr"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8pPr>
            <a:lvl9pPr marR="0" lvl="8" algn="ctr"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pic>
        <p:nvPicPr>
          <p:cNvPr id="17" name="Google Shape;17;p2"/>
          <p:cNvPicPr preferRelativeResize="0"/>
          <p:nvPr/>
        </p:nvPicPr>
        <p:blipFill rotWithShape="1">
          <a:blip r:embed="rId2">
            <a:alphaModFix/>
          </a:blip>
          <a:srcRect/>
          <a:stretch/>
        </p:blipFill>
        <p:spPr>
          <a:xfrm>
            <a:off x="0" y="23813"/>
            <a:ext cx="2630971" cy="141310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0"/>
        <p:cNvGrpSpPr/>
        <p:nvPr/>
      </p:nvGrpSpPr>
      <p:grpSpPr>
        <a:xfrm>
          <a:off x="0" y="0"/>
          <a:ext cx="0" cy="0"/>
          <a:chOff x="0" y="0"/>
          <a:chExt cx="0" cy="0"/>
        </a:xfrm>
      </p:grpSpPr>
      <p:sp>
        <p:nvSpPr>
          <p:cNvPr id="71" name="Google Shape;71;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2" name="Google Shape;72;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73" name="Google Shape;73;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74" name="Google Shape;74;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75" name="Google Shape;75;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6"/>
        <p:cNvGrpSpPr/>
        <p:nvPr/>
      </p:nvGrpSpPr>
      <p:grpSpPr>
        <a:xfrm>
          <a:off x="0" y="0"/>
          <a:ext cx="0" cy="0"/>
          <a:chOff x="0" y="0"/>
          <a:chExt cx="0" cy="0"/>
        </a:xfrm>
      </p:grpSpPr>
      <p:sp>
        <p:nvSpPr>
          <p:cNvPr id="77" name="Google Shape;77;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8" name="Google Shape;78;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79" name="Google Shape;79;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80" name="Google Shape;80;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81" name="Google Shape;81;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21" name="Google Shape;21;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22" name="Google Shape;22;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23" name="Google Shape;23;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pic>
        <p:nvPicPr>
          <p:cNvPr id="24" name="Google Shape;24;p3"/>
          <p:cNvPicPr preferRelativeResize="0"/>
          <p:nvPr/>
        </p:nvPicPr>
        <p:blipFill rotWithShape="1">
          <a:blip r:embed="rId2">
            <a:alphaModFix/>
          </a:blip>
          <a:srcRect/>
          <a:stretch/>
        </p:blipFill>
        <p:spPr>
          <a:xfrm>
            <a:off x="10997007" y="5512526"/>
            <a:ext cx="1194993" cy="134547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lt1"/>
              </a:buClr>
              <a:buSzPts val="6000"/>
              <a:buFont typeface="Calibri"/>
              <a:buNone/>
              <a:defRPr sz="60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7" name="Google Shape;2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2400"/>
              <a:buFont typeface="Arial"/>
              <a:buNone/>
              <a:defRPr sz="2400" b="0" i="0" u="none" strike="noStrike" cap="none">
                <a:solidFill>
                  <a:schemeClr val="lt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lt1"/>
              </a:buClr>
              <a:buSzPts val="1800"/>
              <a:buFont typeface="Arial"/>
              <a:buNone/>
              <a:defRPr sz="1800" b="0" i="0" u="none" strike="noStrike" cap="none">
                <a:solidFill>
                  <a:schemeClr val="lt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9pPr>
          </a:lstStyle>
          <a:p>
            <a:endParaRPr/>
          </a:p>
        </p:txBody>
      </p:sp>
      <p:sp>
        <p:nvSpPr>
          <p:cNvPr id="28" name="Google Shape;2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29" name="Google Shape;2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30" name="Google Shape;3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3" name="Google Shape;33;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34" name="Google Shape;34;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35" name="Google Shape;35;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36" name="Google Shape;36;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37" name="Google Shape;37;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0" name="Google Shape;40;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lt1"/>
              </a:buClr>
              <a:buSzPts val="24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lt1"/>
              </a:buClr>
              <a:buSzPts val="20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lt1"/>
              </a:buClr>
              <a:buSzPts val="18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9pPr>
          </a:lstStyle>
          <a:p>
            <a:endParaRPr/>
          </a:p>
        </p:txBody>
      </p:sp>
      <p:sp>
        <p:nvSpPr>
          <p:cNvPr id="41" name="Google Shape;41;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42" name="Google Shape;42;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lt1"/>
              </a:buClr>
              <a:buSzPts val="24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lt1"/>
              </a:buClr>
              <a:buSzPts val="20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lt1"/>
              </a:buClr>
              <a:buSzPts val="18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lt1"/>
              </a:buClr>
              <a:buSzPts val="1600"/>
              <a:buFont typeface="Arial"/>
              <a:buNone/>
              <a:defRPr sz="1600" b="1" i="0" u="none" strike="noStrike" cap="none">
                <a:solidFill>
                  <a:schemeClr val="lt1"/>
                </a:solidFill>
                <a:latin typeface="Calibri"/>
                <a:ea typeface="Calibri"/>
                <a:cs typeface="Calibri"/>
                <a:sym typeface="Calibri"/>
              </a:defRPr>
            </a:lvl9pPr>
          </a:lstStyle>
          <a:p>
            <a:endParaRPr/>
          </a:p>
        </p:txBody>
      </p:sp>
      <p:sp>
        <p:nvSpPr>
          <p:cNvPr id="43" name="Google Shape;43;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44" name="Google Shape;44;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45" name="Google Shape;45;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46" name="Google Shape;46;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9" name="Google Shape;49;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50" name="Google Shape;50;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51" name="Google Shape;51;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54" name="Google Shape;54;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55" name="Google Shape;55;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6"/>
        <p:cNvGrpSpPr/>
        <p:nvPr/>
      </p:nvGrpSpPr>
      <p:grpSpPr>
        <a:xfrm>
          <a:off x="0" y="0"/>
          <a:ext cx="0" cy="0"/>
          <a:chOff x="0" y="0"/>
          <a:chExt cx="0" cy="0"/>
        </a:xfrm>
      </p:grpSpPr>
      <p:sp>
        <p:nvSpPr>
          <p:cNvPr id="57" name="Google Shape;57;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lt1"/>
              </a:buClr>
              <a:buSzPts val="3200"/>
              <a:buFont typeface="Calibri"/>
              <a:buNone/>
              <a:defRPr sz="32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8" name="Google Shape;58;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lt1"/>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9pPr>
          </a:lstStyle>
          <a:p>
            <a:endParaRPr/>
          </a:p>
        </p:txBody>
      </p:sp>
      <p:sp>
        <p:nvSpPr>
          <p:cNvPr id="59" name="Google Shape;59;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lt1"/>
              </a:buClr>
              <a:buSzPts val="1400"/>
              <a:buFont typeface="Arial"/>
              <a:buNone/>
              <a:defRPr sz="1400" b="0" i="0" u="none" strike="noStrike" cap="none">
                <a:solidFill>
                  <a:schemeClr val="lt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lt1"/>
              </a:buClr>
              <a:buSzPts val="1200"/>
              <a:buFont typeface="Arial"/>
              <a:buNone/>
              <a:defRPr sz="1200" b="0" i="0" u="none" strike="noStrike" cap="none">
                <a:solidFill>
                  <a:schemeClr val="lt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9pPr>
          </a:lstStyle>
          <a:p>
            <a:endParaRPr/>
          </a:p>
        </p:txBody>
      </p:sp>
      <p:sp>
        <p:nvSpPr>
          <p:cNvPr id="60" name="Google Shape;60;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61" name="Google Shape;61;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62" name="Google Shape;62;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3"/>
        <p:cNvGrpSpPr/>
        <p:nvPr/>
      </p:nvGrpSpPr>
      <p:grpSpPr>
        <a:xfrm>
          <a:off x="0" y="0"/>
          <a:ext cx="0" cy="0"/>
          <a:chOff x="0" y="0"/>
          <a:chExt cx="0" cy="0"/>
        </a:xfrm>
      </p:grpSpPr>
      <p:sp>
        <p:nvSpPr>
          <p:cNvPr id="64" name="Google Shape;64;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lt1"/>
              </a:buClr>
              <a:buSzPts val="3200"/>
              <a:buFont typeface="Calibri"/>
              <a:buNone/>
              <a:defRPr sz="32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5" name="Google Shape;65;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alibri"/>
                <a:ea typeface="Calibri"/>
                <a:cs typeface="Calibri"/>
                <a:sym typeface="Calibri"/>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alibri"/>
                <a:ea typeface="Calibri"/>
                <a:cs typeface="Calibri"/>
                <a:sym typeface="Calibri"/>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alibri"/>
                <a:ea typeface="Calibri"/>
                <a:cs typeface="Calibri"/>
                <a:sym typeface="Calibri"/>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alibri"/>
                <a:ea typeface="Calibri"/>
                <a:cs typeface="Calibri"/>
                <a:sym typeface="Calibri"/>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alibri"/>
                <a:ea typeface="Calibri"/>
                <a:cs typeface="Calibri"/>
                <a:sym typeface="Calibri"/>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alibri"/>
                <a:ea typeface="Calibri"/>
                <a:cs typeface="Calibri"/>
                <a:sym typeface="Calibri"/>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alibri"/>
                <a:ea typeface="Calibri"/>
                <a:cs typeface="Calibri"/>
                <a:sym typeface="Calibri"/>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alibri"/>
                <a:ea typeface="Calibri"/>
                <a:cs typeface="Calibri"/>
                <a:sym typeface="Calibri"/>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alibri"/>
                <a:ea typeface="Calibri"/>
                <a:cs typeface="Calibri"/>
                <a:sym typeface="Calibri"/>
              </a:defRPr>
            </a:lvl9pPr>
          </a:lstStyle>
          <a:p>
            <a:endParaRPr/>
          </a:p>
        </p:txBody>
      </p:sp>
      <p:sp>
        <p:nvSpPr>
          <p:cNvPr id="66" name="Google Shape;66;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lt1"/>
              </a:buClr>
              <a:buSzPts val="1400"/>
              <a:buFont typeface="Arial"/>
              <a:buNone/>
              <a:defRPr sz="1400" b="0" i="0" u="none" strike="noStrike" cap="none">
                <a:solidFill>
                  <a:schemeClr val="lt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lt1"/>
              </a:buClr>
              <a:buSzPts val="1200"/>
              <a:buFont typeface="Arial"/>
              <a:buNone/>
              <a:defRPr sz="1200" b="0" i="0" u="none" strike="noStrike" cap="none">
                <a:solidFill>
                  <a:schemeClr val="lt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9pPr>
          </a:lstStyle>
          <a:p>
            <a:endParaRPr/>
          </a:p>
        </p:txBody>
      </p:sp>
      <p:sp>
        <p:nvSpPr>
          <p:cNvPr id="67" name="Google Shape;67;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68" name="Google Shape;68;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69" name="Google Shape;69;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twitter.com/KrisZadziuk/status/1039858710460473344"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www.youtube.com/watch?v=3T0z1CT-nR8"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www.gdcvault.com/play/1025016/Weaving-13-Prototypes-into-1"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hyperlink" Target="https://www.gdcvault.com/play/1015585/Rapid-Iterative-Prototyping-Best" TargetMode="External"/><Relationship Id="rId4" Type="http://schemas.openxmlformats.org/officeDocument/2006/relationships/hyperlink" Target="https://www.gdcvault.com/play/1015849/Perfecting-Pitchabl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chemeClr val="lt1"/>
              </a:buClr>
              <a:buSzPts val="6000"/>
              <a:buFont typeface="Calibri"/>
              <a:buNone/>
            </a:pPr>
            <a:r>
              <a:rPr lang="en-GB"/>
              <a:t>GAM320 - Creativity &amp; Prototyping</a:t>
            </a:r>
            <a:endParaRPr sz="6000" b="0" i="0" u="none" strike="noStrike" cap="none">
              <a:solidFill>
                <a:schemeClr val="lt1"/>
              </a:solidFill>
              <a:latin typeface="Calibri"/>
              <a:ea typeface="Calibri"/>
              <a:cs typeface="Calibri"/>
              <a:sym typeface="Calibri"/>
            </a:endParaRPr>
          </a:p>
        </p:txBody>
      </p:sp>
      <p:sp>
        <p:nvSpPr>
          <p:cNvPr id="87" name="Google Shape;87;p1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lt1"/>
              </a:buClr>
              <a:buSzPts val="2400"/>
              <a:buFont typeface="Arial"/>
              <a:buNone/>
            </a:pPr>
            <a:r>
              <a:rPr lang="en-GB" sz="2400" b="0" i="0" u="none" strike="noStrike" cap="none">
                <a:solidFill>
                  <a:schemeClr val="lt1"/>
                </a:solidFill>
                <a:latin typeface="Calibri"/>
                <a:ea typeface="Calibri"/>
                <a:cs typeface="Calibri"/>
                <a:sym typeface="Calibri"/>
              </a:rPr>
              <a:t>Brian McDonald</a:t>
            </a:r>
            <a:endParaRPr sz="2400" b="0" i="0" u="none" strike="noStrike" cap="non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Ideation - Brainstorming</a:t>
            </a:r>
            <a:endParaRPr/>
          </a:p>
        </p:txBody>
      </p:sp>
      <p:pic>
        <p:nvPicPr>
          <p:cNvPr id="143" name="Google Shape;143;p22"/>
          <p:cNvPicPr preferRelativeResize="0"/>
          <p:nvPr/>
        </p:nvPicPr>
        <p:blipFill>
          <a:blip r:embed="rId3">
            <a:alphaModFix/>
          </a:blip>
          <a:stretch>
            <a:fillRect/>
          </a:stretch>
        </p:blipFill>
        <p:spPr>
          <a:xfrm>
            <a:off x="3009900" y="1968275"/>
            <a:ext cx="6172200" cy="3905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Brainstroming methods - List Creation</a:t>
            </a:r>
            <a:endParaRPr/>
          </a:p>
        </p:txBody>
      </p:sp>
      <p:pic>
        <p:nvPicPr>
          <p:cNvPr id="149" name="Google Shape;149;p23"/>
          <p:cNvPicPr preferRelativeResize="0"/>
          <p:nvPr/>
        </p:nvPicPr>
        <p:blipFill>
          <a:blip r:embed="rId3">
            <a:alphaModFix/>
          </a:blip>
          <a:stretch>
            <a:fillRect/>
          </a:stretch>
        </p:blipFill>
        <p:spPr>
          <a:xfrm>
            <a:off x="838200" y="2509176"/>
            <a:ext cx="5271352" cy="2962500"/>
          </a:xfrm>
          <a:prstGeom prst="rect">
            <a:avLst/>
          </a:prstGeom>
          <a:noFill/>
          <a:ln>
            <a:noFill/>
          </a:ln>
        </p:spPr>
      </p:pic>
      <p:sp>
        <p:nvSpPr>
          <p:cNvPr id="150" name="Google Shape;150;p23"/>
          <p:cNvSpPr txBox="1"/>
          <p:nvPr/>
        </p:nvSpPr>
        <p:spPr>
          <a:xfrm>
            <a:off x="6175075" y="2509175"/>
            <a:ext cx="4645800" cy="30477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GB" sz="1800">
                <a:solidFill>
                  <a:srgbClr val="FFFFFF"/>
                </a:solidFill>
              </a:rPr>
              <a:t>Write out everything you can think of in a topic</a:t>
            </a:r>
            <a:endParaRPr sz="1800">
              <a:solidFill>
                <a:srgbClr val="FFFFFF"/>
              </a:solidFill>
            </a:endParaRPr>
          </a:p>
          <a:p>
            <a:pPr marL="457200" lvl="0" indent="0" algn="l" rtl="0">
              <a:spcBef>
                <a:spcPts val="0"/>
              </a:spcBef>
              <a:spcAft>
                <a:spcPts val="0"/>
              </a:spcAft>
              <a:buNone/>
            </a:pP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Process of writing them down helps you freely associate and organise</a:t>
            </a:r>
            <a:endParaRPr sz="1800">
              <a:solidFill>
                <a:srgbClr val="FFFFFF"/>
              </a:solidFill>
            </a:endParaRPr>
          </a:p>
          <a:p>
            <a:pPr marL="457200" lvl="0" indent="0" algn="l" rtl="0">
              <a:spcBef>
                <a:spcPts val="0"/>
              </a:spcBef>
              <a:spcAft>
                <a:spcPts val="0"/>
              </a:spcAft>
              <a:buNone/>
            </a:pP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Excellent for groups, gets everyone on the same page</a:t>
            </a:r>
            <a:endParaRPr sz="180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Brainstroming methods - Idea Cards</a:t>
            </a:r>
            <a:endParaRPr/>
          </a:p>
        </p:txBody>
      </p:sp>
      <p:pic>
        <p:nvPicPr>
          <p:cNvPr id="156" name="Google Shape;156;p24"/>
          <p:cNvPicPr preferRelativeResize="0"/>
          <p:nvPr/>
        </p:nvPicPr>
        <p:blipFill>
          <a:blip r:embed="rId3">
            <a:alphaModFix/>
          </a:blip>
          <a:stretch>
            <a:fillRect/>
          </a:stretch>
        </p:blipFill>
        <p:spPr>
          <a:xfrm>
            <a:off x="838200" y="2316975"/>
            <a:ext cx="5086800" cy="3357300"/>
          </a:xfrm>
          <a:prstGeom prst="rect">
            <a:avLst/>
          </a:prstGeom>
          <a:noFill/>
          <a:ln>
            <a:noFill/>
          </a:ln>
        </p:spPr>
      </p:pic>
      <p:sp>
        <p:nvSpPr>
          <p:cNvPr id="157" name="Google Shape;157;p24"/>
          <p:cNvSpPr txBox="1"/>
          <p:nvPr/>
        </p:nvSpPr>
        <p:spPr>
          <a:xfrm>
            <a:off x="6146250" y="2316975"/>
            <a:ext cx="4645800" cy="29625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GB" sz="1800">
                <a:solidFill>
                  <a:srgbClr val="FFFFFF"/>
                </a:solidFill>
              </a:rPr>
              <a:t>Brings an element of randomness into the mix</a:t>
            </a:r>
            <a:endParaRPr sz="1800">
              <a:solidFill>
                <a:srgbClr val="FFFFFF"/>
              </a:solidFill>
            </a:endParaRPr>
          </a:p>
          <a:p>
            <a:pPr marL="457200" lvl="0" indent="0" algn="l" rtl="0">
              <a:spcBef>
                <a:spcPts val="0"/>
              </a:spcBef>
              <a:spcAft>
                <a:spcPts val="0"/>
              </a:spcAft>
              <a:buNone/>
            </a:pP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Take a deck of index cards, write a word on each one</a:t>
            </a:r>
            <a:endParaRPr sz="1800">
              <a:solidFill>
                <a:srgbClr val="FFFFFF"/>
              </a:solidFill>
            </a:endParaRPr>
          </a:p>
          <a:p>
            <a:pPr marL="457200" lvl="0" indent="0" algn="l" rtl="0">
              <a:spcBef>
                <a:spcPts val="0"/>
              </a:spcBef>
              <a:spcAft>
                <a:spcPts val="0"/>
              </a:spcAft>
              <a:buNone/>
            </a:pP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Shuffle them up, take two cards out and pair them</a:t>
            </a:r>
            <a:endParaRPr sz="18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Brainstroming methods - Mind Maps</a:t>
            </a:r>
            <a:endParaRPr/>
          </a:p>
        </p:txBody>
      </p:sp>
      <p:sp>
        <p:nvSpPr>
          <p:cNvPr id="163" name="Google Shape;163;p25"/>
          <p:cNvSpPr txBox="1">
            <a:spLocks noGrp="1"/>
          </p:cNvSpPr>
          <p:nvPr>
            <p:ph type="body" idx="1"/>
          </p:nvPr>
        </p:nvSpPr>
        <p:spPr>
          <a:xfrm>
            <a:off x="838200" y="2017850"/>
            <a:ext cx="1729800" cy="6753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a:p>
          <a:p>
            <a:pPr marL="0" lvl="0" indent="0" algn="l" rtl="0">
              <a:spcBef>
                <a:spcPts val="1000"/>
              </a:spcBef>
              <a:spcAft>
                <a:spcPts val="0"/>
              </a:spcAft>
              <a:buNone/>
            </a:pPr>
            <a:endParaRPr/>
          </a:p>
        </p:txBody>
      </p:sp>
      <p:sp>
        <p:nvSpPr>
          <p:cNvPr id="164" name="Google Shape;164;p25"/>
          <p:cNvSpPr txBox="1"/>
          <p:nvPr/>
        </p:nvSpPr>
        <p:spPr>
          <a:xfrm>
            <a:off x="6184700" y="2404625"/>
            <a:ext cx="4645800" cy="29625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GB" sz="1800">
                <a:solidFill>
                  <a:srgbClr val="FFFFFF"/>
                </a:solidFill>
              </a:rPr>
              <a:t>Visual method to explore ideas visually</a:t>
            </a:r>
            <a:endParaRPr sz="1800">
              <a:solidFill>
                <a:srgbClr val="FFFFFF"/>
              </a:solidFill>
            </a:endParaRPr>
          </a:p>
          <a:p>
            <a:pPr marL="457200" lvl="0" indent="0" algn="l" rtl="0">
              <a:spcBef>
                <a:spcPts val="0"/>
              </a:spcBef>
              <a:spcAft>
                <a:spcPts val="0"/>
              </a:spcAft>
              <a:buNone/>
            </a:pP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Start with a core idea and build linkages with connect ideas</a:t>
            </a:r>
            <a:endParaRPr sz="1800">
              <a:solidFill>
                <a:srgbClr val="FFFFFF"/>
              </a:solidFill>
            </a:endParaRPr>
          </a:p>
          <a:p>
            <a:pPr marL="457200" lvl="0" indent="0" algn="l" rtl="0">
              <a:spcBef>
                <a:spcPts val="0"/>
              </a:spcBef>
              <a:spcAft>
                <a:spcPts val="0"/>
              </a:spcAft>
              <a:buNone/>
            </a:pP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Aids in pulling together a shared vocabulary about the game</a:t>
            </a:r>
            <a:endParaRPr sz="1800">
              <a:solidFill>
                <a:srgbClr val="FFFFFF"/>
              </a:solidFill>
            </a:endParaRPr>
          </a:p>
        </p:txBody>
      </p:sp>
      <p:pic>
        <p:nvPicPr>
          <p:cNvPr id="165" name="Google Shape;165;p25"/>
          <p:cNvPicPr preferRelativeResize="0"/>
          <p:nvPr/>
        </p:nvPicPr>
        <p:blipFill>
          <a:blip r:embed="rId3">
            <a:alphaModFix/>
          </a:blip>
          <a:stretch>
            <a:fillRect/>
          </a:stretch>
        </p:blipFill>
        <p:spPr>
          <a:xfrm>
            <a:off x="402475" y="2085175"/>
            <a:ext cx="5256240" cy="38600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chemeClr val="dk1"/>
              </a:buClr>
              <a:buSzPts val="1100"/>
              <a:buFont typeface="Arial"/>
              <a:buNone/>
            </a:pPr>
            <a:r>
              <a:rPr lang="en-GB"/>
              <a:t>Brainstroming methods - Stream of Conscious/Shout out</a:t>
            </a:r>
            <a:endParaRPr/>
          </a:p>
        </p:txBody>
      </p:sp>
      <p:sp>
        <p:nvSpPr>
          <p:cNvPr id="171" name="Google Shape;171;p26"/>
          <p:cNvSpPr txBox="1">
            <a:spLocks noGrp="1"/>
          </p:cNvSpPr>
          <p:nvPr>
            <p:ph type="body" idx="1"/>
          </p:nvPr>
        </p:nvSpPr>
        <p:spPr>
          <a:xfrm>
            <a:off x="838200" y="2017850"/>
            <a:ext cx="1729800" cy="6753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a:p>
          <a:p>
            <a:pPr marL="0" lvl="0" indent="0" algn="l" rtl="0">
              <a:spcBef>
                <a:spcPts val="1000"/>
              </a:spcBef>
              <a:spcAft>
                <a:spcPts val="0"/>
              </a:spcAft>
              <a:buNone/>
            </a:pPr>
            <a:endParaRPr/>
          </a:p>
        </p:txBody>
      </p:sp>
      <p:sp>
        <p:nvSpPr>
          <p:cNvPr id="172" name="Google Shape;172;p26"/>
          <p:cNvSpPr txBox="1"/>
          <p:nvPr/>
        </p:nvSpPr>
        <p:spPr>
          <a:xfrm>
            <a:off x="6184700" y="2404625"/>
            <a:ext cx="4645800" cy="29625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GB" sz="1800">
                <a:solidFill>
                  <a:srgbClr val="FFFFFF"/>
                </a:solidFill>
              </a:rPr>
              <a:t>Often better for individuals</a:t>
            </a:r>
            <a:endParaRPr sz="1800">
              <a:solidFill>
                <a:srgbClr val="FFFFFF"/>
              </a:solidFill>
            </a:endParaRPr>
          </a:p>
          <a:p>
            <a:pPr marL="457200" lvl="0" indent="0" algn="l" rtl="0">
              <a:spcBef>
                <a:spcPts val="0"/>
              </a:spcBef>
              <a:spcAft>
                <a:spcPts val="0"/>
              </a:spcAft>
              <a:buNone/>
            </a:pP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Sit down at a computer (or pen and paper), start writing anything that comes to mind for 10 mins.</a:t>
            </a:r>
            <a:endParaRPr sz="1800">
              <a:solidFill>
                <a:srgbClr val="FFFFFF"/>
              </a:solidFill>
            </a:endParaRPr>
          </a:p>
          <a:p>
            <a:pPr marL="457200" lvl="0" indent="0" algn="l" rtl="0">
              <a:spcBef>
                <a:spcPts val="0"/>
              </a:spcBef>
              <a:spcAft>
                <a:spcPts val="0"/>
              </a:spcAft>
              <a:buNone/>
            </a:pP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Shout Out is very similar, use a voice recorder and speak for 10 mins. Then go back and transcribe. </a:t>
            </a:r>
            <a:endParaRPr sz="1800">
              <a:solidFill>
                <a:srgbClr val="FFFFFF"/>
              </a:solidFill>
            </a:endParaRPr>
          </a:p>
        </p:txBody>
      </p:sp>
      <p:pic>
        <p:nvPicPr>
          <p:cNvPr id="173" name="Google Shape;173;p26"/>
          <p:cNvPicPr preferRelativeResize="0"/>
          <p:nvPr/>
        </p:nvPicPr>
        <p:blipFill>
          <a:blip r:embed="rId3">
            <a:alphaModFix/>
          </a:blip>
          <a:stretch>
            <a:fillRect/>
          </a:stretch>
        </p:blipFill>
        <p:spPr>
          <a:xfrm>
            <a:off x="838200" y="2404625"/>
            <a:ext cx="4267200" cy="27717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Brainstroming methods - Cut it Up</a:t>
            </a:r>
            <a:endParaRPr/>
          </a:p>
        </p:txBody>
      </p:sp>
      <p:sp>
        <p:nvSpPr>
          <p:cNvPr id="179" name="Google Shape;179;p27"/>
          <p:cNvSpPr txBox="1">
            <a:spLocks noGrp="1"/>
          </p:cNvSpPr>
          <p:nvPr>
            <p:ph type="body" idx="1"/>
          </p:nvPr>
        </p:nvSpPr>
        <p:spPr>
          <a:xfrm>
            <a:off x="838200" y="2017850"/>
            <a:ext cx="1729800" cy="6753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a:p>
          <a:p>
            <a:pPr marL="0" lvl="0" indent="0" algn="l" rtl="0">
              <a:spcBef>
                <a:spcPts val="1000"/>
              </a:spcBef>
              <a:spcAft>
                <a:spcPts val="0"/>
              </a:spcAft>
              <a:buNone/>
            </a:pPr>
            <a:endParaRPr/>
          </a:p>
        </p:txBody>
      </p:sp>
      <p:sp>
        <p:nvSpPr>
          <p:cNvPr id="180" name="Google Shape;180;p27"/>
          <p:cNvSpPr txBox="1"/>
          <p:nvPr/>
        </p:nvSpPr>
        <p:spPr>
          <a:xfrm>
            <a:off x="6184700" y="2404625"/>
            <a:ext cx="4645800" cy="29625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GB" sz="1800">
                <a:solidFill>
                  <a:srgbClr val="FFFFFF"/>
                </a:solidFill>
              </a:rPr>
              <a:t>Take a newspaper or magazine, go to any page, and cut random words and images</a:t>
            </a:r>
            <a:endParaRPr sz="1800">
              <a:solidFill>
                <a:srgbClr val="FFFFFF"/>
              </a:solidFill>
            </a:endParaRPr>
          </a:p>
          <a:p>
            <a:pPr marL="457200" lvl="0" indent="0" algn="l" rtl="0">
              <a:spcBef>
                <a:spcPts val="0"/>
              </a:spcBef>
              <a:spcAft>
                <a:spcPts val="0"/>
              </a:spcAft>
              <a:buNone/>
            </a:pP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Once you have a pile pieces, start playing with them, match them up to make game concepts.</a:t>
            </a:r>
            <a:endParaRPr sz="1800">
              <a:solidFill>
                <a:srgbClr val="FFFFFF"/>
              </a:solidFill>
            </a:endParaRPr>
          </a:p>
        </p:txBody>
      </p:sp>
      <p:pic>
        <p:nvPicPr>
          <p:cNvPr id="181" name="Google Shape;181;p27"/>
          <p:cNvPicPr preferRelativeResize="0"/>
          <p:nvPr/>
        </p:nvPicPr>
        <p:blipFill>
          <a:blip r:embed="rId3">
            <a:alphaModFix/>
          </a:blip>
          <a:stretch>
            <a:fillRect/>
          </a:stretch>
        </p:blipFill>
        <p:spPr>
          <a:xfrm>
            <a:off x="710275" y="1955850"/>
            <a:ext cx="5345475" cy="3860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chemeClr val="dk1"/>
              </a:buClr>
              <a:buSzPts val="1100"/>
              <a:buFont typeface="Arial"/>
              <a:buNone/>
            </a:pPr>
            <a:r>
              <a:rPr lang="en-GB"/>
              <a:t>Brainstroming methods - Research</a:t>
            </a:r>
            <a:endParaRPr/>
          </a:p>
        </p:txBody>
      </p:sp>
      <p:sp>
        <p:nvSpPr>
          <p:cNvPr id="187" name="Google Shape;187;p28"/>
          <p:cNvSpPr txBox="1"/>
          <p:nvPr/>
        </p:nvSpPr>
        <p:spPr>
          <a:xfrm>
            <a:off x="6184700" y="2404625"/>
            <a:ext cx="4645800" cy="29625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GB" sz="1800">
                <a:solidFill>
                  <a:srgbClr val="FFFFFF"/>
                </a:solidFill>
              </a:rPr>
              <a:t>Useful for serious games and games that are grounded in a world</a:t>
            </a:r>
            <a:endParaRPr sz="1800">
              <a:solidFill>
                <a:srgbClr val="FFFFFF"/>
              </a:solidFill>
            </a:endParaRPr>
          </a:p>
          <a:p>
            <a:pPr marL="457200" lvl="0" indent="0" algn="l" rtl="0">
              <a:spcBef>
                <a:spcPts val="0"/>
              </a:spcBef>
              <a:spcAft>
                <a:spcPts val="0"/>
              </a:spcAft>
              <a:buNone/>
            </a:pP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Research a topic that interests you. Immersive yourself in a topic</a:t>
            </a:r>
            <a:endParaRPr sz="1800">
              <a:solidFill>
                <a:srgbClr val="FFFFFF"/>
              </a:solidFill>
            </a:endParaRPr>
          </a:p>
          <a:p>
            <a:pPr marL="457200" lvl="0" indent="0" algn="l" rtl="0">
              <a:spcBef>
                <a:spcPts val="0"/>
              </a:spcBef>
              <a:spcAft>
                <a:spcPts val="0"/>
              </a:spcAft>
              <a:buNone/>
            </a:pP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Even if your game isn’t ground in the real world it might have real world analogues</a:t>
            </a:r>
            <a:endParaRPr sz="1800">
              <a:solidFill>
                <a:srgbClr val="FFFFFF"/>
              </a:solidFill>
            </a:endParaRPr>
          </a:p>
        </p:txBody>
      </p:sp>
      <p:pic>
        <p:nvPicPr>
          <p:cNvPr id="188" name="Google Shape;188;p28"/>
          <p:cNvPicPr preferRelativeResize="0"/>
          <p:nvPr/>
        </p:nvPicPr>
        <p:blipFill>
          <a:blip r:embed="rId3">
            <a:alphaModFix/>
          </a:blip>
          <a:stretch>
            <a:fillRect/>
          </a:stretch>
        </p:blipFill>
        <p:spPr>
          <a:xfrm>
            <a:off x="691025" y="2757163"/>
            <a:ext cx="5381625" cy="22574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The role of constraints</a:t>
            </a:r>
            <a:endParaRPr/>
          </a:p>
        </p:txBody>
      </p:sp>
      <p:sp>
        <p:nvSpPr>
          <p:cNvPr id="194" name="Google Shape;194;p29"/>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Autofit/>
          </a:bodyPr>
          <a:lstStyle/>
          <a:p>
            <a:pPr marL="457200" lvl="0" indent="-406400" algn="l" rtl="0">
              <a:spcBef>
                <a:spcPts val="1000"/>
              </a:spcBef>
              <a:spcAft>
                <a:spcPts val="0"/>
              </a:spcAft>
              <a:buSzPts val="2800"/>
              <a:buChar char="•"/>
            </a:pPr>
            <a:r>
              <a:rPr lang="en-GB"/>
              <a:t>At the Academy, you only have a few constraints</a:t>
            </a:r>
            <a:endParaRPr/>
          </a:p>
          <a:p>
            <a:pPr marL="914400" lvl="1" indent="-381000" algn="l" rtl="0">
              <a:spcBef>
                <a:spcPts val="0"/>
              </a:spcBef>
              <a:spcAft>
                <a:spcPts val="0"/>
              </a:spcAft>
              <a:buSzPts val="2400"/>
              <a:buChar char="•"/>
            </a:pPr>
            <a:r>
              <a:rPr lang="en-GB"/>
              <a:t>Time (deadlines)</a:t>
            </a:r>
            <a:endParaRPr/>
          </a:p>
          <a:p>
            <a:pPr marL="914400" lvl="1" indent="-381000" algn="l" rtl="0">
              <a:spcBef>
                <a:spcPts val="0"/>
              </a:spcBef>
              <a:spcAft>
                <a:spcPts val="0"/>
              </a:spcAft>
              <a:buSzPts val="2400"/>
              <a:buChar char="•"/>
            </a:pPr>
            <a:r>
              <a:rPr lang="en-GB"/>
              <a:t>Technology</a:t>
            </a:r>
            <a:endParaRPr/>
          </a:p>
          <a:p>
            <a:pPr marL="914400" lvl="1" indent="-381000" algn="l" rtl="0">
              <a:spcBef>
                <a:spcPts val="0"/>
              </a:spcBef>
              <a:spcAft>
                <a:spcPts val="0"/>
              </a:spcAft>
              <a:buSzPts val="2400"/>
              <a:buChar char="•"/>
            </a:pPr>
            <a:r>
              <a:rPr lang="en-GB"/>
              <a:t>Skillset</a:t>
            </a:r>
            <a:endParaRPr/>
          </a:p>
          <a:p>
            <a:pPr marL="914400" lvl="1" indent="-381000" algn="l" rtl="0">
              <a:spcBef>
                <a:spcPts val="0"/>
              </a:spcBef>
              <a:spcAft>
                <a:spcPts val="0"/>
              </a:spcAft>
              <a:buSzPts val="2400"/>
              <a:buChar char="•"/>
            </a:pPr>
            <a:r>
              <a:rPr lang="en-GB"/>
              <a:t>Team makeup</a:t>
            </a:r>
            <a:endParaRPr/>
          </a:p>
          <a:p>
            <a:pPr marL="457200" lvl="0" indent="-406400" algn="l" rtl="0">
              <a:spcBef>
                <a:spcPts val="0"/>
              </a:spcBef>
              <a:spcAft>
                <a:spcPts val="0"/>
              </a:spcAft>
              <a:buSzPts val="2800"/>
              <a:buChar char="•"/>
            </a:pPr>
            <a:r>
              <a:rPr lang="en-GB"/>
              <a:t>Constraints are drivers for creativity, consider adding them into your project</a:t>
            </a:r>
            <a:endParaRPr/>
          </a:p>
          <a:p>
            <a:pPr marL="914400" lvl="1" indent="-381000" algn="l" rtl="0">
              <a:spcBef>
                <a:spcPts val="0"/>
              </a:spcBef>
              <a:spcAft>
                <a:spcPts val="0"/>
              </a:spcAft>
              <a:buSzPts val="2400"/>
              <a:buChar char="•"/>
            </a:pPr>
            <a:r>
              <a:rPr lang="en-GB"/>
              <a:t>Audience - The game should appeal to your Mother</a:t>
            </a:r>
            <a:endParaRPr/>
          </a:p>
          <a:p>
            <a:pPr marL="914400" lvl="1" indent="-381000" algn="l" rtl="0">
              <a:spcBef>
                <a:spcPts val="0"/>
              </a:spcBef>
              <a:spcAft>
                <a:spcPts val="0"/>
              </a:spcAft>
              <a:buSzPts val="2400"/>
              <a:buChar char="•"/>
            </a:pPr>
            <a:r>
              <a:rPr lang="en-GB"/>
              <a:t>Technology - Mobile game</a:t>
            </a:r>
            <a:endParaRPr/>
          </a:p>
          <a:p>
            <a:pPr marL="914400" lvl="1" indent="-381000" algn="l" rtl="0">
              <a:spcBef>
                <a:spcPts val="0"/>
              </a:spcBef>
              <a:spcAft>
                <a:spcPts val="0"/>
              </a:spcAft>
              <a:buSzPts val="2400"/>
              <a:buChar char="•"/>
            </a:pPr>
            <a:r>
              <a:rPr lang="en-GB"/>
              <a:t>Interaction - the game only uses one button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0"/>
          <p:cNvSpPr txBox="1">
            <a:spLocks noGrp="1"/>
          </p:cNvSpPr>
          <p:nvPr>
            <p:ph type="body" idx="1"/>
          </p:nvPr>
        </p:nvSpPr>
        <p:spPr>
          <a:xfrm>
            <a:off x="838200" y="317400"/>
            <a:ext cx="10515600" cy="5859300"/>
          </a:xfrm>
          <a:prstGeom prst="rect">
            <a:avLst/>
          </a:prstGeom>
        </p:spPr>
        <p:txBody>
          <a:bodyPr spcFirstLastPara="1" wrap="square" lIns="91425" tIns="45700" rIns="91425" bIns="45700" anchor="ctr" anchorCtr="0">
            <a:noAutofit/>
          </a:bodyPr>
          <a:lstStyle/>
          <a:p>
            <a:pPr marL="0" lvl="0" indent="0" algn="ctr" rtl="0">
              <a:spcBef>
                <a:spcPts val="1000"/>
              </a:spcBef>
              <a:spcAft>
                <a:spcPts val="0"/>
              </a:spcAft>
              <a:buNone/>
            </a:pPr>
            <a:r>
              <a:rPr lang="en-GB" sz="6000"/>
              <a:t>Prototyping</a:t>
            </a:r>
            <a:endParaRPr sz="6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Prototyping</a:t>
            </a:r>
            <a:endParaRPr/>
          </a:p>
        </p:txBody>
      </p:sp>
      <p:sp>
        <p:nvSpPr>
          <p:cNvPr id="205" name="Google Shape;205;p31"/>
          <p:cNvSpPr txBox="1">
            <a:spLocks noGrp="1"/>
          </p:cNvSpPr>
          <p:nvPr>
            <p:ph type="body" idx="1"/>
          </p:nvPr>
        </p:nvSpPr>
        <p:spPr>
          <a:xfrm>
            <a:off x="838200" y="1825625"/>
            <a:ext cx="10515600" cy="2521800"/>
          </a:xfrm>
          <a:prstGeom prst="rect">
            <a:avLst/>
          </a:prstGeom>
        </p:spPr>
        <p:txBody>
          <a:bodyPr spcFirstLastPara="1" wrap="square" lIns="91425" tIns="45700" rIns="91425" bIns="45700" anchor="t" anchorCtr="0">
            <a:noAutofit/>
          </a:bodyPr>
          <a:lstStyle/>
          <a:p>
            <a:pPr marL="457200" lvl="0" indent="-406400" algn="l" rtl="0">
              <a:spcBef>
                <a:spcPts val="1000"/>
              </a:spcBef>
              <a:spcAft>
                <a:spcPts val="0"/>
              </a:spcAft>
              <a:buSzPts val="2800"/>
              <a:buChar char="•"/>
            </a:pPr>
            <a:r>
              <a:rPr lang="en-GB"/>
              <a:t>The goal of a prototype is to answer some questions about your game or an approach</a:t>
            </a:r>
            <a:endParaRPr/>
          </a:p>
          <a:p>
            <a:pPr marL="457200" lvl="0" indent="-406400" algn="l" rtl="0">
              <a:spcBef>
                <a:spcPts val="0"/>
              </a:spcBef>
              <a:spcAft>
                <a:spcPts val="0"/>
              </a:spcAft>
              <a:buSzPts val="2800"/>
              <a:buChar char="•"/>
            </a:pPr>
            <a:r>
              <a:rPr lang="en-GB"/>
              <a:t>It should be quick to develop, rough in terms of quality and be ‘throw away’</a:t>
            </a:r>
            <a:endParaRPr/>
          </a:p>
          <a:p>
            <a:pPr marL="457200" lvl="0" indent="-406400" algn="l" rtl="0">
              <a:spcBef>
                <a:spcPts val="0"/>
              </a:spcBef>
              <a:spcAft>
                <a:spcPts val="0"/>
              </a:spcAft>
              <a:buSzPts val="2800"/>
              <a:buChar char="•"/>
            </a:pPr>
            <a:r>
              <a:rPr lang="en-GB"/>
              <a:t>You may have several prototype idea, consider splitting your team</a:t>
            </a:r>
            <a:endParaRPr/>
          </a:p>
        </p:txBody>
      </p:sp>
      <p:sp>
        <p:nvSpPr>
          <p:cNvPr id="206" name="Google Shape;206;p31"/>
          <p:cNvSpPr txBox="1"/>
          <p:nvPr/>
        </p:nvSpPr>
        <p:spPr>
          <a:xfrm>
            <a:off x="838200" y="4270625"/>
            <a:ext cx="4153800" cy="18948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500"/>
              </a:spcBef>
              <a:spcAft>
                <a:spcPts val="0"/>
              </a:spcAft>
              <a:buNone/>
            </a:pPr>
            <a:r>
              <a:rPr lang="en-GB" sz="2400">
                <a:solidFill>
                  <a:schemeClr val="lt1"/>
                </a:solidFill>
                <a:latin typeface="Calibri"/>
                <a:ea typeface="Calibri"/>
                <a:cs typeface="Calibri"/>
                <a:sym typeface="Calibri"/>
              </a:rPr>
              <a:t>Prototype 1 - Combat System</a:t>
            </a:r>
            <a:endParaRPr sz="2400">
              <a:solidFill>
                <a:schemeClr val="lt1"/>
              </a:solidFill>
              <a:latin typeface="Calibri"/>
              <a:ea typeface="Calibri"/>
              <a:cs typeface="Calibri"/>
              <a:sym typeface="Calibri"/>
            </a:endParaRPr>
          </a:p>
          <a:p>
            <a:pPr marL="1371600" lvl="2" indent="-355600" algn="l" rtl="0">
              <a:lnSpc>
                <a:spcPct val="90000"/>
              </a:lnSpc>
              <a:spcBef>
                <a:spcPts val="500"/>
              </a:spcBef>
              <a:spcAft>
                <a:spcPts val="0"/>
              </a:spcAft>
              <a:buClr>
                <a:schemeClr val="lt1"/>
              </a:buClr>
              <a:buSzPts val="2000"/>
              <a:buChar char="•"/>
            </a:pPr>
            <a:r>
              <a:rPr lang="en-GB" sz="2000">
                <a:solidFill>
                  <a:schemeClr val="lt1"/>
                </a:solidFill>
                <a:latin typeface="Calibri"/>
                <a:ea typeface="Calibri"/>
                <a:cs typeface="Calibri"/>
                <a:sym typeface="Calibri"/>
              </a:rPr>
              <a:t>1 Programmer</a:t>
            </a:r>
            <a:endParaRPr sz="2000">
              <a:solidFill>
                <a:schemeClr val="lt1"/>
              </a:solidFill>
              <a:latin typeface="Calibri"/>
              <a:ea typeface="Calibri"/>
              <a:cs typeface="Calibri"/>
              <a:sym typeface="Calibri"/>
            </a:endParaRPr>
          </a:p>
          <a:p>
            <a:pPr marL="1371600" lvl="2" indent="-355600" algn="l" rtl="0">
              <a:lnSpc>
                <a:spcPct val="90000"/>
              </a:lnSpc>
              <a:spcBef>
                <a:spcPts val="0"/>
              </a:spcBef>
              <a:spcAft>
                <a:spcPts val="0"/>
              </a:spcAft>
              <a:buClr>
                <a:schemeClr val="lt1"/>
              </a:buClr>
              <a:buSzPts val="2000"/>
              <a:buChar char="•"/>
            </a:pPr>
            <a:r>
              <a:rPr lang="en-GB" sz="2000">
                <a:solidFill>
                  <a:schemeClr val="lt1"/>
                </a:solidFill>
                <a:latin typeface="Calibri"/>
                <a:ea typeface="Calibri"/>
                <a:cs typeface="Calibri"/>
                <a:sym typeface="Calibri"/>
              </a:rPr>
              <a:t>1 Designer/Lead</a:t>
            </a:r>
            <a:endParaRPr sz="2000">
              <a:solidFill>
                <a:schemeClr val="lt1"/>
              </a:solidFill>
              <a:latin typeface="Calibri"/>
              <a:ea typeface="Calibri"/>
              <a:cs typeface="Calibri"/>
              <a:sym typeface="Calibri"/>
            </a:endParaRPr>
          </a:p>
          <a:p>
            <a:pPr marL="1371600" lvl="2" indent="-355600" algn="l" rtl="0">
              <a:lnSpc>
                <a:spcPct val="90000"/>
              </a:lnSpc>
              <a:spcBef>
                <a:spcPts val="0"/>
              </a:spcBef>
              <a:spcAft>
                <a:spcPts val="0"/>
              </a:spcAft>
              <a:buClr>
                <a:schemeClr val="lt1"/>
              </a:buClr>
              <a:buSzPts val="2000"/>
              <a:buChar char="•"/>
            </a:pPr>
            <a:r>
              <a:rPr lang="en-GB" sz="2000">
                <a:solidFill>
                  <a:schemeClr val="lt1"/>
                </a:solidFill>
                <a:latin typeface="Calibri"/>
                <a:ea typeface="Calibri"/>
                <a:cs typeface="Calibri"/>
                <a:sym typeface="Calibri"/>
              </a:rPr>
              <a:t>1 Artist</a:t>
            </a:r>
            <a:endParaRPr sz="2000">
              <a:solidFill>
                <a:schemeClr val="lt1"/>
              </a:solidFill>
              <a:latin typeface="Calibri"/>
              <a:ea typeface="Calibri"/>
              <a:cs typeface="Calibri"/>
              <a:sym typeface="Calibri"/>
            </a:endParaRPr>
          </a:p>
          <a:p>
            <a:pPr marL="1371600" lvl="2" indent="-355600" algn="l" rtl="0">
              <a:lnSpc>
                <a:spcPct val="90000"/>
              </a:lnSpc>
              <a:spcBef>
                <a:spcPts val="0"/>
              </a:spcBef>
              <a:spcAft>
                <a:spcPts val="0"/>
              </a:spcAft>
              <a:buClr>
                <a:schemeClr val="lt1"/>
              </a:buClr>
              <a:buSzPts val="2000"/>
              <a:buChar char="•"/>
            </a:pPr>
            <a:r>
              <a:rPr lang="en-GB" sz="2000">
                <a:solidFill>
                  <a:schemeClr val="lt1"/>
                </a:solidFill>
                <a:latin typeface="Calibri"/>
                <a:ea typeface="Calibri"/>
                <a:cs typeface="Calibri"/>
                <a:sym typeface="Calibri"/>
              </a:rPr>
              <a:t>1 Animator</a:t>
            </a:r>
            <a:endParaRPr/>
          </a:p>
        </p:txBody>
      </p:sp>
      <p:sp>
        <p:nvSpPr>
          <p:cNvPr id="207" name="Google Shape;207;p31"/>
          <p:cNvSpPr txBox="1"/>
          <p:nvPr/>
        </p:nvSpPr>
        <p:spPr>
          <a:xfrm>
            <a:off x="6425050" y="4270625"/>
            <a:ext cx="4153800" cy="18948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500"/>
              </a:spcBef>
              <a:spcAft>
                <a:spcPts val="0"/>
              </a:spcAft>
              <a:buNone/>
            </a:pPr>
            <a:r>
              <a:rPr lang="en-GB" sz="2400">
                <a:solidFill>
                  <a:schemeClr val="lt1"/>
                </a:solidFill>
                <a:latin typeface="Calibri"/>
                <a:ea typeface="Calibri"/>
                <a:cs typeface="Calibri"/>
                <a:sym typeface="Calibri"/>
              </a:rPr>
              <a:t>Prototype 2 - Crafting System</a:t>
            </a:r>
            <a:endParaRPr sz="2400">
              <a:solidFill>
                <a:schemeClr val="lt1"/>
              </a:solidFill>
              <a:latin typeface="Calibri"/>
              <a:ea typeface="Calibri"/>
              <a:cs typeface="Calibri"/>
              <a:sym typeface="Calibri"/>
            </a:endParaRPr>
          </a:p>
          <a:p>
            <a:pPr marL="1371600" lvl="2" indent="-355600" algn="l" rtl="0">
              <a:lnSpc>
                <a:spcPct val="90000"/>
              </a:lnSpc>
              <a:spcBef>
                <a:spcPts val="500"/>
              </a:spcBef>
              <a:spcAft>
                <a:spcPts val="0"/>
              </a:spcAft>
              <a:buClr>
                <a:schemeClr val="lt1"/>
              </a:buClr>
              <a:buSzPts val="2000"/>
              <a:buChar char="•"/>
            </a:pPr>
            <a:r>
              <a:rPr lang="en-GB" sz="2000">
                <a:solidFill>
                  <a:schemeClr val="lt1"/>
                </a:solidFill>
                <a:latin typeface="Calibri"/>
                <a:ea typeface="Calibri"/>
                <a:cs typeface="Calibri"/>
                <a:sym typeface="Calibri"/>
              </a:rPr>
              <a:t>2 Programmer</a:t>
            </a:r>
            <a:endParaRPr sz="2000">
              <a:solidFill>
                <a:schemeClr val="lt1"/>
              </a:solidFill>
              <a:latin typeface="Calibri"/>
              <a:ea typeface="Calibri"/>
              <a:cs typeface="Calibri"/>
              <a:sym typeface="Calibri"/>
            </a:endParaRPr>
          </a:p>
          <a:p>
            <a:pPr marL="1371600" lvl="2" indent="-355600" algn="l" rtl="0">
              <a:lnSpc>
                <a:spcPct val="90000"/>
              </a:lnSpc>
              <a:spcBef>
                <a:spcPts val="0"/>
              </a:spcBef>
              <a:spcAft>
                <a:spcPts val="0"/>
              </a:spcAft>
              <a:buClr>
                <a:schemeClr val="lt1"/>
              </a:buClr>
              <a:buSzPts val="2000"/>
              <a:buChar char="•"/>
            </a:pPr>
            <a:r>
              <a:rPr lang="en-GB" sz="2000">
                <a:solidFill>
                  <a:schemeClr val="lt1"/>
                </a:solidFill>
                <a:latin typeface="Calibri"/>
                <a:ea typeface="Calibri"/>
                <a:cs typeface="Calibri"/>
                <a:sym typeface="Calibri"/>
              </a:rPr>
              <a:t>1 Designer/Lead</a:t>
            </a:r>
            <a:endParaRPr sz="2000">
              <a:solidFill>
                <a:schemeClr val="lt1"/>
              </a:solidFill>
              <a:latin typeface="Calibri"/>
              <a:ea typeface="Calibri"/>
              <a:cs typeface="Calibri"/>
              <a:sym typeface="Calibri"/>
            </a:endParaRPr>
          </a:p>
          <a:p>
            <a:pPr marL="1371600" lvl="2" indent="-355600" algn="l" rtl="0">
              <a:lnSpc>
                <a:spcPct val="90000"/>
              </a:lnSpc>
              <a:spcBef>
                <a:spcPts val="0"/>
              </a:spcBef>
              <a:spcAft>
                <a:spcPts val="0"/>
              </a:spcAft>
              <a:buClr>
                <a:schemeClr val="lt1"/>
              </a:buClr>
              <a:buSzPts val="2000"/>
              <a:buChar char="•"/>
            </a:pPr>
            <a:r>
              <a:rPr lang="en-GB" sz="2000">
                <a:solidFill>
                  <a:schemeClr val="lt1"/>
                </a:solidFill>
                <a:latin typeface="Calibri"/>
                <a:ea typeface="Calibri"/>
                <a:cs typeface="Calibri"/>
                <a:sym typeface="Calibri"/>
              </a:rPr>
              <a:t>1 Artist</a:t>
            </a:r>
            <a:endParaRPr sz="2000">
              <a:solidFill>
                <a:schemeClr val="lt1"/>
              </a:solidFill>
              <a:latin typeface="Calibri"/>
              <a:ea typeface="Calibri"/>
              <a:cs typeface="Calibri"/>
              <a:sym typeface="Calibri"/>
            </a:endParaRPr>
          </a:p>
          <a:p>
            <a:pPr marL="1371600" lvl="2" indent="-355600" algn="l" rtl="0">
              <a:lnSpc>
                <a:spcPct val="90000"/>
              </a:lnSpc>
              <a:spcBef>
                <a:spcPts val="0"/>
              </a:spcBef>
              <a:spcAft>
                <a:spcPts val="0"/>
              </a:spcAft>
              <a:buClr>
                <a:schemeClr val="lt1"/>
              </a:buClr>
              <a:buSzPts val="2000"/>
              <a:buChar char="•"/>
            </a:pPr>
            <a:r>
              <a:rPr lang="en-GB" sz="2000">
                <a:solidFill>
                  <a:schemeClr val="lt1"/>
                </a:solidFill>
                <a:latin typeface="Calibri"/>
                <a:ea typeface="Calibri"/>
                <a:cs typeface="Calibri"/>
                <a:sym typeface="Calibri"/>
              </a:rPr>
              <a:t>1 Wrtiter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4400"/>
              <a:buFont typeface="Calibri"/>
              <a:buNone/>
            </a:pPr>
            <a:r>
              <a:rPr lang="en-GB"/>
              <a:t>The Problem</a:t>
            </a:r>
            <a:endParaRPr sz="4400" b="0" i="0" u="none" strike="noStrike" cap="none">
              <a:solidFill>
                <a:schemeClr val="lt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Prototyping tips</a:t>
            </a:r>
            <a:endParaRPr/>
          </a:p>
        </p:txBody>
      </p:sp>
      <p:sp>
        <p:nvSpPr>
          <p:cNvPr id="213" name="Google Shape;213;p3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Autofit/>
          </a:bodyPr>
          <a:lstStyle/>
          <a:p>
            <a:pPr marL="457200" marR="0" lvl="0" indent="-406400" algn="l" rtl="0">
              <a:lnSpc>
                <a:spcPct val="90000"/>
              </a:lnSpc>
              <a:spcBef>
                <a:spcPts val="1000"/>
              </a:spcBef>
              <a:spcAft>
                <a:spcPts val="0"/>
              </a:spcAft>
              <a:buClr>
                <a:schemeClr val="lt1"/>
              </a:buClr>
              <a:buSzPts val="2800"/>
              <a:buFont typeface="Arial"/>
              <a:buChar char="•"/>
            </a:pPr>
            <a:r>
              <a:rPr lang="en-GB"/>
              <a:t>Prototyping is not </a:t>
            </a:r>
            <a:r>
              <a:rPr lang="en-GB" b="1"/>
              <a:t>Pre-Production</a:t>
            </a:r>
            <a:r>
              <a:rPr lang="en-GB"/>
              <a:t>, in pre-pro you know what the game is going to be</a:t>
            </a:r>
            <a:endParaRPr/>
          </a:p>
          <a:p>
            <a:pPr marL="457200" marR="0" lvl="0" indent="-406400" algn="l" rtl="0">
              <a:lnSpc>
                <a:spcPct val="90000"/>
              </a:lnSpc>
              <a:spcBef>
                <a:spcPts val="0"/>
              </a:spcBef>
              <a:spcAft>
                <a:spcPts val="0"/>
              </a:spcAft>
              <a:buSzPts val="2800"/>
              <a:buChar char="•"/>
            </a:pPr>
            <a:r>
              <a:rPr lang="en-GB"/>
              <a:t>It is fine to fail, failure is part of the process</a:t>
            </a:r>
            <a:endParaRPr/>
          </a:p>
          <a:p>
            <a:pPr marL="457200" marR="0" lvl="0" indent="-406400" algn="l" rtl="0">
              <a:lnSpc>
                <a:spcPct val="90000"/>
              </a:lnSpc>
              <a:spcBef>
                <a:spcPts val="0"/>
              </a:spcBef>
              <a:spcAft>
                <a:spcPts val="0"/>
              </a:spcAft>
              <a:buSzPts val="2800"/>
              <a:buChar char="•"/>
            </a:pPr>
            <a:r>
              <a:rPr lang="en-GB"/>
              <a:t>Use previously created assets, greyboxes, basic shapes</a:t>
            </a:r>
            <a:endParaRPr/>
          </a:p>
          <a:p>
            <a:pPr marL="457200" marR="0" lvl="0" indent="-406400" algn="l" rtl="0">
              <a:lnSpc>
                <a:spcPct val="90000"/>
              </a:lnSpc>
              <a:spcBef>
                <a:spcPts val="0"/>
              </a:spcBef>
              <a:spcAft>
                <a:spcPts val="0"/>
              </a:spcAft>
              <a:buSzPts val="2800"/>
              <a:buChar char="•"/>
            </a:pPr>
            <a:r>
              <a:rPr lang="en-GB"/>
              <a:t>Test, Test, Test!</a:t>
            </a:r>
            <a:endParaRPr/>
          </a:p>
          <a:p>
            <a:pPr marL="457200" marR="0" lvl="0" indent="-406400" algn="l" rtl="0">
              <a:lnSpc>
                <a:spcPct val="90000"/>
              </a:lnSpc>
              <a:spcBef>
                <a:spcPts val="0"/>
              </a:spcBef>
              <a:spcAft>
                <a:spcPts val="0"/>
              </a:spcAft>
              <a:buSzPts val="2800"/>
              <a:buChar char="•"/>
            </a:pPr>
            <a:r>
              <a:rPr lang="en-GB"/>
              <a:t>Timebox everything</a:t>
            </a:r>
            <a:endParaRPr/>
          </a:p>
          <a:p>
            <a:pPr marL="914400" marR="0" lvl="1" indent="-381000" algn="l" rtl="0">
              <a:lnSpc>
                <a:spcPct val="90000"/>
              </a:lnSpc>
              <a:spcBef>
                <a:spcPts val="0"/>
              </a:spcBef>
              <a:spcAft>
                <a:spcPts val="0"/>
              </a:spcAft>
              <a:buSzPts val="2400"/>
              <a:buChar char="•"/>
            </a:pPr>
            <a:r>
              <a:rPr lang="en-GB"/>
              <a:t>2 weeks per prototype</a:t>
            </a:r>
            <a:endParaRPr/>
          </a:p>
          <a:p>
            <a:pPr marL="914400" marR="0" lvl="1" indent="-381000" algn="l" rtl="0">
              <a:lnSpc>
                <a:spcPct val="90000"/>
              </a:lnSpc>
              <a:spcBef>
                <a:spcPts val="0"/>
              </a:spcBef>
              <a:spcAft>
                <a:spcPts val="0"/>
              </a:spcAft>
              <a:buSzPts val="2400"/>
              <a:buChar char="•"/>
            </a:pPr>
            <a:r>
              <a:rPr lang="en-GB"/>
              <a:t>⅓ of development time on prototypes </a:t>
            </a:r>
            <a:endParaRPr/>
          </a:p>
          <a:p>
            <a:pPr marL="457200" marR="0" lvl="0" indent="-406400" algn="l" rtl="0">
              <a:lnSpc>
                <a:spcPct val="90000"/>
              </a:lnSpc>
              <a:spcBef>
                <a:spcPts val="0"/>
              </a:spcBef>
              <a:spcAft>
                <a:spcPts val="0"/>
              </a:spcAft>
              <a:buSzPts val="2800"/>
              <a:buChar char="•"/>
            </a:pPr>
            <a:r>
              <a:rPr lang="en-GB"/>
              <a:t>Make prototypes on the tools you feel most comfortable with</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Paper Prototypes</a:t>
            </a:r>
            <a:endParaRPr/>
          </a:p>
        </p:txBody>
      </p:sp>
      <p:pic>
        <p:nvPicPr>
          <p:cNvPr id="219" name="Google Shape;219;p33"/>
          <p:cNvPicPr preferRelativeResize="0"/>
          <p:nvPr/>
        </p:nvPicPr>
        <p:blipFill>
          <a:blip r:embed="rId3">
            <a:alphaModFix/>
          </a:blip>
          <a:stretch>
            <a:fillRect/>
          </a:stretch>
        </p:blipFill>
        <p:spPr>
          <a:xfrm>
            <a:off x="2854413" y="1690825"/>
            <a:ext cx="6483167" cy="48623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Paper Prototypes</a:t>
            </a:r>
            <a:endParaRPr/>
          </a:p>
        </p:txBody>
      </p:sp>
      <p:sp>
        <p:nvSpPr>
          <p:cNvPr id="225" name="Google Shape;225;p34"/>
          <p:cNvSpPr txBox="1">
            <a:spLocks noGrp="1"/>
          </p:cNvSpPr>
          <p:nvPr>
            <p:ph type="body" idx="1"/>
          </p:nvPr>
        </p:nvSpPr>
        <p:spPr>
          <a:xfrm>
            <a:off x="193775" y="1767900"/>
            <a:ext cx="5865900" cy="2300700"/>
          </a:xfrm>
          <a:prstGeom prst="rect">
            <a:avLst/>
          </a:prstGeom>
        </p:spPr>
        <p:txBody>
          <a:bodyPr spcFirstLastPara="1" wrap="square" lIns="91425" tIns="45700" rIns="91425" bIns="45700" anchor="t" anchorCtr="0">
            <a:noAutofit/>
          </a:bodyPr>
          <a:lstStyle/>
          <a:p>
            <a:pPr marL="457200" lvl="0" indent="-406400" algn="l" rtl="0">
              <a:spcBef>
                <a:spcPts val="1000"/>
              </a:spcBef>
              <a:spcAft>
                <a:spcPts val="0"/>
              </a:spcAft>
              <a:buSzPts val="2800"/>
              <a:buChar char="•"/>
            </a:pPr>
            <a:r>
              <a:rPr lang="en-GB"/>
              <a:t>Advantages</a:t>
            </a:r>
            <a:endParaRPr/>
          </a:p>
          <a:p>
            <a:pPr marL="914400" lvl="1" indent="-381000" algn="l" rtl="0">
              <a:spcBef>
                <a:spcPts val="0"/>
              </a:spcBef>
              <a:spcAft>
                <a:spcPts val="0"/>
              </a:spcAft>
              <a:buSzPts val="2400"/>
              <a:buChar char="•"/>
            </a:pPr>
            <a:r>
              <a:rPr lang="en-GB"/>
              <a:t>Speed of development and iteration</a:t>
            </a:r>
            <a:endParaRPr/>
          </a:p>
          <a:p>
            <a:pPr marL="914400" lvl="1" indent="-381000" algn="l" rtl="0">
              <a:spcBef>
                <a:spcPts val="0"/>
              </a:spcBef>
              <a:spcAft>
                <a:spcPts val="0"/>
              </a:spcAft>
              <a:buSzPts val="2400"/>
              <a:buChar char="•"/>
            </a:pPr>
            <a:r>
              <a:rPr lang="en-GB"/>
              <a:t>Low barrier to entry</a:t>
            </a:r>
            <a:endParaRPr/>
          </a:p>
          <a:p>
            <a:pPr marL="914400" lvl="1" indent="-381000" algn="l" rtl="0">
              <a:spcBef>
                <a:spcPts val="0"/>
              </a:spcBef>
              <a:spcAft>
                <a:spcPts val="0"/>
              </a:spcAft>
              <a:buSzPts val="2400"/>
              <a:buChar char="•"/>
            </a:pPr>
            <a:r>
              <a:rPr lang="en-GB"/>
              <a:t>Collaborative</a:t>
            </a:r>
            <a:endParaRPr/>
          </a:p>
          <a:p>
            <a:pPr marL="914400" lvl="1" indent="-381000" algn="l" rtl="0">
              <a:spcBef>
                <a:spcPts val="0"/>
              </a:spcBef>
              <a:spcAft>
                <a:spcPts val="0"/>
              </a:spcAft>
              <a:buSzPts val="2400"/>
              <a:buChar char="•"/>
            </a:pPr>
            <a:r>
              <a:rPr lang="en-GB"/>
              <a:t>Iterative by nature</a:t>
            </a:r>
            <a:endParaRPr/>
          </a:p>
        </p:txBody>
      </p:sp>
      <p:sp>
        <p:nvSpPr>
          <p:cNvPr id="226" name="Google Shape;226;p34"/>
          <p:cNvSpPr txBox="1">
            <a:spLocks noGrp="1"/>
          </p:cNvSpPr>
          <p:nvPr>
            <p:ph type="body" idx="1"/>
          </p:nvPr>
        </p:nvSpPr>
        <p:spPr>
          <a:xfrm>
            <a:off x="5819200" y="1767900"/>
            <a:ext cx="5865900" cy="2300700"/>
          </a:xfrm>
          <a:prstGeom prst="rect">
            <a:avLst/>
          </a:prstGeom>
        </p:spPr>
        <p:txBody>
          <a:bodyPr spcFirstLastPara="1" wrap="square" lIns="91425" tIns="45700" rIns="91425" bIns="45700" anchor="t" anchorCtr="0">
            <a:noAutofit/>
          </a:bodyPr>
          <a:lstStyle/>
          <a:p>
            <a:pPr marL="457200" lvl="0" indent="-406400" algn="l" rtl="0">
              <a:spcBef>
                <a:spcPts val="1000"/>
              </a:spcBef>
              <a:spcAft>
                <a:spcPts val="0"/>
              </a:spcAft>
              <a:buSzPts val="2800"/>
              <a:buChar char="•"/>
            </a:pPr>
            <a:r>
              <a:rPr lang="en-GB"/>
              <a:t>Disadvantages</a:t>
            </a:r>
            <a:endParaRPr/>
          </a:p>
          <a:p>
            <a:pPr marL="914400" lvl="1" indent="-381000" algn="l" rtl="0">
              <a:spcBef>
                <a:spcPts val="0"/>
              </a:spcBef>
              <a:spcAft>
                <a:spcPts val="0"/>
              </a:spcAft>
              <a:buSzPts val="2400"/>
              <a:buChar char="•"/>
            </a:pPr>
            <a:r>
              <a:rPr lang="en-GB"/>
              <a:t>Tracking lots of information</a:t>
            </a:r>
            <a:endParaRPr/>
          </a:p>
          <a:p>
            <a:pPr marL="914400" lvl="1" indent="-381000" algn="l" rtl="0">
              <a:spcBef>
                <a:spcPts val="0"/>
              </a:spcBef>
              <a:spcAft>
                <a:spcPts val="0"/>
              </a:spcAft>
              <a:buSzPts val="2400"/>
              <a:buChar char="•"/>
            </a:pPr>
            <a:r>
              <a:rPr lang="en-GB"/>
              <a:t>Physical interfaces</a:t>
            </a:r>
            <a:endParaRPr/>
          </a:p>
          <a:p>
            <a:pPr marL="914400" lvl="1" indent="-381000" algn="l" rtl="0">
              <a:spcBef>
                <a:spcPts val="0"/>
              </a:spcBef>
              <a:spcAft>
                <a:spcPts val="0"/>
              </a:spcAft>
              <a:buSzPts val="2400"/>
              <a:buChar char="•"/>
            </a:pPr>
            <a:r>
              <a:rPr lang="en-GB"/>
              <a:t>Game rhythm issues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Digital Prototypes</a:t>
            </a:r>
            <a:endParaRPr/>
          </a:p>
        </p:txBody>
      </p:sp>
      <p:sp>
        <p:nvSpPr>
          <p:cNvPr id="232" name="Google Shape;232;p35"/>
          <p:cNvSpPr txBox="1">
            <a:spLocks noGrp="1"/>
          </p:cNvSpPr>
          <p:nvPr>
            <p:ph type="body" idx="1"/>
          </p:nvPr>
        </p:nvSpPr>
        <p:spPr>
          <a:xfrm>
            <a:off x="838200" y="5165150"/>
            <a:ext cx="10515600" cy="10119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GB"/>
              <a:t>Spiderman PS4 - </a:t>
            </a:r>
            <a:r>
              <a:rPr lang="en-GB" u="sng">
                <a:solidFill>
                  <a:schemeClr val="hlink"/>
                </a:solidFill>
                <a:hlinkClick r:id="rId3"/>
              </a:rPr>
              <a:t>https://twitter.com/KrisZadziuk/status/1039858710460473344</a:t>
            </a:r>
            <a:r>
              <a:rPr lang="en-GB"/>
              <a:t> </a:t>
            </a:r>
            <a:endParaRPr/>
          </a:p>
        </p:txBody>
      </p:sp>
      <p:pic>
        <p:nvPicPr>
          <p:cNvPr id="233" name="Google Shape;233;p35"/>
          <p:cNvPicPr preferRelativeResize="0"/>
          <p:nvPr/>
        </p:nvPicPr>
        <p:blipFill>
          <a:blip r:embed="rId4">
            <a:alphaModFix/>
          </a:blip>
          <a:stretch>
            <a:fillRect/>
          </a:stretch>
        </p:blipFill>
        <p:spPr>
          <a:xfrm>
            <a:off x="3825438" y="1844238"/>
            <a:ext cx="4541133" cy="31695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Digital Prototypes</a:t>
            </a:r>
            <a:endParaRPr/>
          </a:p>
        </p:txBody>
      </p:sp>
      <p:sp>
        <p:nvSpPr>
          <p:cNvPr id="239" name="Google Shape;239;p36"/>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Autofit/>
          </a:bodyPr>
          <a:lstStyle/>
          <a:p>
            <a:pPr marL="457200" lvl="0" indent="-406400" algn="l" rtl="0">
              <a:spcBef>
                <a:spcPts val="1000"/>
              </a:spcBef>
              <a:spcAft>
                <a:spcPts val="0"/>
              </a:spcAft>
              <a:buSzPts val="2800"/>
              <a:buChar char="•"/>
            </a:pPr>
            <a:r>
              <a:rPr lang="en-GB"/>
              <a:t>Mechanics</a:t>
            </a:r>
            <a:endParaRPr/>
          </a:p>
          <a:p>
            <a:pPr marL="457200" lvl="0" indent="-406400" algn="l" rtl="0">
              <a:spcBef>
                <a:spcPts val="0"/>
              </a:spcBef>
              <a:spcAft>
                <a:spcPts val="0"/>
              </a:spcAft>
              <a:buSzPts val="2800"/>
              <a:buChar char="•"/>
            </a:pPr>
            <a:r>
              <a:rPr lang="en-GB"/>
              <a:t>Aesthetics</a:t>
            </a:r>
            <a:endParaRPr/>
          </a:p>
          <a:p>
            <a:pPr marL="914400" lvl="1" indent="-381000" algn="l" rtl="0">
              <a:spcBef>
                <a:spcPts val="0"/>
              </a:spcBef>
              <a:spcAft>
                <a:spcPts val="0"/>
              </a:spcAft>
              <a:buSzPts val="2400"/>
              <a:buChar char="•"/>
            </a:pPr>
            <a:r>
              <a:rPr lang="en-GB"/>
              <a:t>Storyboards</a:t>
            </a:r>
            <a:endParaRPr/>
          </a:p>
          <a:p>
            <a:pPr marL="914400" lvl="1" indent="-381000" algn="l" rtl="0">
              <a:spcBef>
                <a:spcPts val="0"/>
              </a:spcBef>
              <a:spcAft>
                <a:spcPts val="0"/>
              </a:spcAft>
              <a:buSzPts val="2400"/>
              <a:buChar char="•"/>
            </a:pPr>
            <a:r>
              <a:rPr lang="en-GB"/>
              <a:t>Concept art</a:t>
            </a:r>
            <a:endParaRPr/>
          </a:p>
          <a:p>
            <a:pPr marL="914400" lvl="1" indent="-381000" algn="l" rtl="0">
              <a:spcBef>
                <a:spcPts val="0"/>
              </a:spcBef>
              <a:spcAft>
                <a:spcPts val="0"/>
              </a:spcAft>
              <a:buSzPts val="2400"/>
              <a:buChar char="•"/>
            </a:pPr>
            <a:r>
              <a:rPr lang="en-GB"/>
              <a:t>Animatic</a:t>
            </a:r>
            <a:endParaRPr/>
          </a:p>
          <a:p>
            <a:pPr marL="914400" lvl="1" indent="-381000" algn="l" rtl="0">
              <a:spcBef>
                <a:spcPts val="0"/>
              </a:spcBef>
              <a:spcAft>
                <a:spcPts val="0"/>
              </a:spcAft>
              <a:buSzPts val="2400"/>
              <a:buChar char="•"/>
            </a:pPr>
            <a:r>
              <a:rPr lang="en-GB"/>
              <a:t>Interfaces</a:t>
            </a:r>
            <a:endParaRPr/>
          </a:p>
          <a:p>
            <a:pPr marL="914400" lvl="1" indent="-381000" algn="l" rtl="0">
              <a:spcBef>
                <a:spcPts val="0"/>
              </a:spcBef>
              <a:spcAft>
                <a:spcPts val="0"/>
              </a:spcAft>
              <a:buSzPts val="2400"/>
              <a:buChar char="•"/>
            </a:pPr>
            <a:r>
              <a:rPr lang="en-GB"/>
              <a:t>Audio</a:t>
            </a:r>
            <a:endParaRPr/>
          </a:p>
          <a:p>
            <a:pPr marL="457200" lvl="0" indent="-406400" algn="l" rtl="0">
              <a:spcBef>
                <a:spcPts val="0"/>
              </a:spcBef>
              <a:spcAft>
                <a:spcPts val="0"/>
              </a:spcAft>
              <a:buSzPts val="2800"/>
              <a:buChar char="•"/>
            </a:pPr>
            <a:r>
              <a:rPr lang="en-GB"/>
              <a:t>Kinesthetics</a:t>
            </a:r>
            <a:endParaRPr/>
          </a:p>
          <a:p>
            <a:pPr marL="914400" lvl="1" indent="-381000" algn="l" rtl="0">
              <a:spcBef>
                <a:spcPts val="0"/>
              </a:spcBef>
              <a:spcAft>
                <a:spcPts val="0"/>
              </a:spcAft>
              <a:buSzPts val="2400"/>
              <a:buChar char="•"/>
            </a:pPr>
            <a:r>
              <a:rPr lang="en-GB"/>
              <a:t>Game Feel</a:t>
            </a:r>
            <a:endParaRPr/>
          </a:p>
          <a:p>
            <a:pPr marL="914400" lvl="1" indent="-381000" algn="l" rtl="0">
              <a:spcBef>
                <a:spcPts val="0"/>
              </a:spcBef>
              <a:spcAft>
                <a:spcPts val="0"/>
              </a:spcAft>
              <a:buSzPts val="2400"/>
              <a:buChar char="•"/>
            </a:pPr>
            <a:r>
              <a:rPr lang="en-GB"/>
              <a:t>Controls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Case Study</a:t>
            </a:r>
            <a:endParaRPr/>
          </a:p>
        </p:txBody>
      </p:sp>
      <p:pic>
        <p:nvPicPr>
          <p:cNvPr id="245" name="Google Shape;245;p37"/>
          <p:cNvPicPr preferRelativeResize="0"/>
          <p:nvPr/>
        </p:nvPicPr>
        <p:blipFill>
          <a:blip r:embed="rId3">
            <a:alphaModFix/>
          </a:blip>
          <a:stretch>
            <a:fillRect/>
          </a:stretch>
        </p:blipFill>
        <p:spPr>
          <a:xfrm>
            <a:off x="1329375" y="1690823"/>
            <a:ext cx="9533249" cy="46243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Team</a:t>
            </a:r>
            <a:endParaRPr/>
          </a:p>
        </p:txBody>
      </p:sp>
      <p:pic>
        <p:nvPicPr>
          <p:cNvPr id="251" name="Google Shape;251;p38"/>
          <p:cNvPicPr preferRelativeResize="0"/>
          <p:nvPr/>
        </p:nvPicPr>
        <p:blipFill>
          <a:blip r:embed="rId3">
            <a:alphaModFix/>
          </a:blip>
          <a:stretch>
            <a:fillRect/>
          </a:stretch>
        </p:blipFill>
        <p:spPr>
          <a:xfrm>
            <a:off x="838200" y="1690825"/>
            <a:ext cx="4417949" cy="2485100"/>
          </a:xfrm>
          <a:prstGeom prst="rect">
            <a:avLst/>
          </a:prstGeom>
          <a:noFill/>
          <a:ln>
            <a:noFill/>
          </a:ln>
        </p:spPr>
      </p:pic>
      <p:pic>
        <p:nvPicPr>
          <p:cNvPr id="252" name="Google Shape;252;p38"/>
          <p:cNvPicPr preferRelativeResize="0"/>
          <p:nvPr/>
        </p:nvPicPr>
        <p:blipFill>
          <a:blip r:embed="rId4">
            <a:alphaModFix/>
          </a:blip>
          <a:stretch>
            <a:fillRect/>
          </a:stretch>
        </p:blipFill>
        <p:spPr>
          <a:xfrm>
            <a:off x="6418475" y="1641150"/>
            <a:ext cx="2584450" cy="2584450"/>
          </a:xfrm>
          <a:prstGeom prst="rect">
            <a:avLst/>
          </a:prstGeom>
          <a:noFill/>
          <a:ln>
            <a:noFill/>
          </a:ln>
        </p:spPr>
      </p:pic>
      <p:sp>
        <p:nvSpPr>
          <p:cNvPr id="253" name="Google Shape;253;p38"/>
          <p:cNvSpPr txBox="1">
            <a:spLocks noGrp="1"/>
          </p:cNvSpPr>
          <p:nvPr>
            <p:ph type="body" idx="1"/>
          </p:nvPr>
        </p:nvSpPr>
        <p:spPr>
          <a:xfrm>
            <a:off x="780525" y="4316800"/>
            <a:ext cx="4475700" cy="2300700"/>
          </a:xfrm>
          <a:prstGeom prst="rect">
            <a:avLst/>
          </a:prstGeom>
        </p:spPr>
        <p:txBody>
          <a:bodyPr spcFirstLastPara="1" wrap="square" lIns="91425" tIns="45700" rIns="91425" bIns="45700" anchor="t" anchorCtr="0">
            <a:noAutofit/>
          </a:bodyPr>
          <a:lstStyle/>
          <a:p>
            <a:pPr marL="457200" marR="0" lvl="0" indent="-406400" algn="l" rtl="0">
              <a:lnSpc>
                <a:spcPct val="90000"/>
              </a:lnSpc>
              <a:spcBef>
                <a:spcPts val="1000"/>
              </a:spcBef>
              <a:spcAft>
                <a:spcPts val="0"/>
              </a:spcAft>
              <a:buClr>
                <a:schemeClr val="lt1"/>
              </a:buClr>
              <a:buSzPts val="2800"/>
              <a:buFont typeface="Arial"/>
              <a:buChar char="•"/>
            </a:pPr>
            <a:r>
              <a:rPr lang="en-GB"/>
              <a:t>Me!</a:t>
            </a:r>
            <a:endParaRPr/>
          </a:p>
          <a:p>
            <a:pPr marL="457200" marR="0" lvl="0" indent="-406400" algn="l" rtl="0">
              <a:lnSpc>
                <a:spcPct val="90000"/>
              </a:lnSpc>
              <a:spcBef>
                <a:spcPts val="0"/>
              </a:spcBef>
              <a:spcAft>
                <a:spcPts val="0"/>
              </a:spcAft>
              <a:buSzPts val="2800"/>
              <a:buChar char="•"/>
            </a:pPr>
            <a:r>
              <a:rPr lang="en-GB"/>
              <a:t>Programmer/Designer</a:t>
            </a:r>
            <a:endParaRPr/>
          </a:p>
        </p:txBody>
      </p:sp>
      <p:sp>
        <p:nvSpPr>
          <p:cNvPr id="254" name="Google Shape;254;p38"/>
          <p:cNvSpPr txBox="1">
            <a:spLocks noGrp="1"/>
          </p:cNvSpPr>
          <p:nvPr>
            <p:ph type="body" idx="1"/>
          </p:nvPr>
        </p:nvSpPr>
        <p:spPr>
          <a:xfrm>
            <a:off x="6418475" y="4392250"/>
            <a:ext cx="4475700" cy="2300700"/>
          </a:xfrm>
          <a:prstGeom prst="rect">
            <a:avLst/>
          </a:prstGeom>
        </p:spPr>
        <p:txBody>
          <a:bodyPr spcFirstLastPara="1" wrap="square" lIns="91425" tIns="45700" rIns="91425" bIns="45700" anchor="t" anchorCtr="0">
            <a:noAutofit/>
          </a:bodyPr>
          <a:lstStyle/>
          <a:p>
            <a:pPr marL="457200" marR="0" lvl="0" indent="-406400" algn="l" rtl="0">
              <a:lnSpc>
                <a:spcPct val="90000"/>
              </a:lnSpc>
              <a:spcBef>
                <a:spcPts val="1000"/>
              </a:spcBef>
              <a:spcAft>
                <a:spcPts val="0"/>
              </a:spcAft>
              <a:buClr>
                <a:schemeClr val="lt1"/>
              </a:buClr>
              <a:buSzPts val="2800"/>
              <a:buFont typeface="Arial"/>
              <a:buChar char="•"/>
            </a:pPr>
            <a:r>
              <a:rPr lang="en-GB"/>
              <a:t>Richard Milligan	</a:t>
            </a:r>
            <a:endParaRPr/>
          </a:p>
          <a:p>
            <a:pPr marL="457200" marR="0" lvl="0" indent="-406400" algn="l" rtl="0">
              <a:lnSpc>
                <a:spcPct val="90000"/>
              </a:lnSpc>
              <a:spcBef>
                <a:spcPts val="0"/>
              </a:spcBef>
              <a:spcAft>
                <a:spcPts val="0"/>
              </a:spcAft>
              <a:buSzPts val="2800"/>
              <a:buChar char="•"/>
            </a:pPr>
            <a:r>
              <a:rPr lang="en-GB"/>
              <a:t>Artist/Animator/Designer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The Game</a:t>
            </a:r>
            <a:endParaRPr/>
          </a:p>
        </p:txBody>
      </p:sp>
      <p:sp>
        <p:nvSpPr>
          <p:cNvPr id="260" name="Google Shape;260;p39"/>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Autofit/>
          </a:bodyPr>
          <a:lstStyle/>
          <a:p>
            <a:pPr marL="457200" lvl="0" indent="-406400" algn="l" rtl="0">
              <a:spcBef>
                <a:spcPts val="1000"/>
              </a:spcBef>
              <a:spcAft>
                <a:spcPts val="0"/>
              </a:spcAft>
              <a:buSzPts val="2800"/>
              <a:buChar char="•"/>
            </a:pPr>
            <a:r>
              <a:rPr lang="en-GB"/>
              <a:t>Fighting game which uses direct movement of the joypad thumbsticks to control the arms of the combatants</a:t>
            </a:r>
            <a:endParaRPr/>
          </a:p>
          <a:p>
            <a:pPr marL="457200" lvl="0" indent="-406400" algn="l" rtl="0">
              <a:spcBef>
                <a:spcPts val="0"/>
              </a:spcBef>
              <a:spcAft>
                <a:spcPts val="0"/>
              </a:spcAft>
              <a:buSzPts val="2800"/>
              <a:buChar char="•"/>
            </a:pPr>
            <a:r>
              <a:rPr lang="en-GB"/>
              <a:t>Theme - male Gorillas fighting for dominance</a:t>
            </a:r>
            <a:endParaRPr/>
          </a:p>
          <a:p>
            <a:pPr marL="457200" lvl="0" indent="-406400" algn="l" rtl="0">
              <a:spcBef>
                <a:spcPts val="0"/>
              </a:spcBef>
              <a:spcAft>
                <a:spcPts val="0"/>
              </a:spcAft>
              <a:buSzPts val="2800"/>
              <a:buChar char="•"/>
            </a:pPr>
            <a:r>
              <a:rPr lang="en-GB"/>
              <a:t>3 Initial prototypes</a:t>
            </a:r>
            <a:endParaRPr/>
          </a:p>
          <a:p>
            <a:pPr marL="914400" lvl="1" indent="-381000" algn="l" rtl="0">
              <a:spcBef>
                <a:spcPts val="0"/>
              </a:spcBef>
              <a:spcAft>
                <a:spcPts val="0"/>
              </a:spcAft>
              <a:buSzPts val="2400"/>
              <a:buChar char="•"/>
            </a:pPr>
            <a:r>
              <a:rPr lang="en-GB"/>
              <a:t>Movement</a:t>
            </a:r>
            <a:endParaRPr/>
          </a:p>
          <a:p>
            <a:pPr marL="914400" lvl="1" indent="-381000" algn="l" rtl="0">
              <a:spcBef>
                <a:spcPts val="0"/>
              </a:spcBef>
              <a:spcAft>
                <a:spcPts val="0"/>
              </a:spcAft>
              <a:buSzPts val="2400"/>
              <a:buChar char="•"/>
            </a:pPr>
            <a:r>
              <a:rPr lang="en-GB"/>
              <a:t>Combat</a:t>
            </a:r>
            <a:endParaRPr/>
          </a:p>
          <a:p>
            <a:pPr marL="914400" lvl="1" indent="-381000" algn="l" rtl="0">
              <a:spcBef>
                <a:spcPts val="0"/>
              </a:spcBef>
              <a:spcAft>
                <a:spcPts val="0"/>
              </a:spcAft>
              <a:buSzPts val="2400"/>
              <a:buChar char="•"/>
            </a:pPr>
            <a:r>
              <a:rPr lang="en-GB"/>
              <a:t>Switching between combat and movement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Task 01 - Art/Animation - Proxy Mesh/Rig</a:t>
            </a:r>
            <a:endParaRPr/>
          </a:p>
        </p:txBody>
      </p:sp>
      <p:pic>
        <p:nvPicPr>
          <p:cNvPr id="266" name="Google Shape;266;p40"/>
          <p:cNvPicPr preferRelativeResize="0"/>
          <p:nvPr/>
        </p:nvPicPr>
        <p:blipFill>
          <a:blip r:embed="rId3">
            <a:alphaModFix/>
          </a:blip>
          <a:stretch>
            <a:fillRect/>
          </a:stretch>
        </p:blipFill>
        <p:spPr>
          <a:xfrm>
            <a:off x="959712" y="1922500"/>
            <a:ext cx="10272574" cy="3560300"/>
          </a:xfrm>
          <a:prstGeom prst="rect">
            <a:avLst/>
          </a:prstGeom>
          <a:noFill/>
          <a:ln>
            <a:noFill/>
          </a:ln>
        </p:spPr>
      </p:pic>
      <p:sp>
        <p:nvSpPr>
          <p:cNvPr id="267" name="Google Shape;267;p40"/>
          <p:cNvSpPr txBox="1"/>
          <p:nvPr/>
        </p:nvSpPr>
        <p:spPr>
          <a:xfrm>
            <a:off x="959700" y="5665300"/>
            <a:ext cx="8137200" cy="90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rPr>
              <a:t>Reference - </a:t>
            </a:r>
            <a:r>
              <a:rPr lang="en-GB" u="sng">
                <a:solidFill>
                  <a:schemeClr val="hlink"/>
                </a:solidFill>
                <a:hlinkClick r:id="rId4"/>
              </a:rPr>
              <a:t>https://www.youtube.com/watch?v=3T0z1CT-nR8</a:t>
            </a:r>
            <a:r>
              <a:rPr lang="en-GB">
                <a:solidFill>
                  <a:srgbClr val="FFFFFF"/>
                </a:solidFill>
              </a:rPr>
              <a:t> </a:t>
            </a:r>
            <a:endParaRPr>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Task 02 - Start of Movement Prototype</a:t>
            </a:r>
            <a:endParaRPr/>
          </a:p>
        </p:txBody>
      </p:sp>
      <p:pic>
        <p:nvPicPr>
          <p:cNvPr id="273" name="Google Shape;273;p41"/>
          <p:cNvPicPr preferRelativeResize="0"/>
          <p:nvPr/>
        </p:nvPicPr>
        <p:blipFill>
          <a:blip r:embed="rId3">
            <a:alphaModFix/>
          </a:blip>
          <a:stretch>
            <a:fillRect/>
          </a:stretch>
        </p:blipFill>
        <p:spPr>
          <a:xfrm>
            <a:off x="911625" y="2076675"/>
            <a:ext cx="10368751" cy="2307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p:nvPr/>
        </p:nvSpPr>
        <p:spPr>
          <a:xfrm>
            <a:off x="10640300" y="5114300"/>
            <a:ext cx="1551600" cy="17436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4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Task 03 - Movement</a:t>
            </a:r>
            <a:endParaRPr/>
          </a:p>
        </p:txBody>
      </p:sp>
      <p:pic>
        <p:nvPicPr>
          <p:cNvPr id="279" name="Google Shape;279;p42"/>
          <p:cNvPicPr preferRelativeResize="0"/>
          <p:nvPr/>
        </p:nvPicPr>
        <p:blipFill>
          <a:blip r:embed="rId3">
            <a:alphaModFix/>
          </a:blip>
          <a:stretch>
            <a:fillRect/>
          </a:stretch>
        </p:blipFill>
        <p:spPr>
          <a:xfrm>
            <a:off x="963750" y="1934050"/>
            <a:ext cx="10264499" cy="11919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Task 04 - IK Combat System</a:t>
            </a:r>
            <a:endParaRPr/>
          </a:p>
        </p:txBody>
      </p:sp>
      <p:pic>
        <p:nvPicPr>
          <p:cNvPr id="285" name="Google Shape;285;p43"/>
          <p:cNvPicPr preferRelativeResize="0"/>
          <p:nvPr/>
        </p:nvPicPr>
        <p:blipFill>
          <a:blip r:embed="rId3">
            <a:alphaModFix/>
          </a:blip>
          <a:stretch>
            <a:fillRect/>
          </a:stretch>
        </p:blipFill>
        <p:spPr>
          <a:xfrm>
            <a:off x="778350" y="1836324"/>
            <a:ext cx="10635300" cy="20660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Task 05 - Move to Blendspaces for combat</a:t>
            </a:r>
            <a:endParaRPr/>
          </a:p>
        </p:txBody>
      </p:sp>
      <p:pic>
        <p:nvPicPr>
          <p:cNvPr id="291" name="Google Shape;291;p44"/>
          <p:cNvPicPr preferRelativeResize="0"/>
          <p:nvPr/>
        </p:nvPicPr>
        <p:blipFill>
          <a:blip r:embed="rId3">
            <a:alphaModFix/>
          </a:blip>
          <a:stretch>
            <a:fillRect/>
          </a:stretch>
        </p:blipFill>
        <p:spPr>
          <a:xfrm>
            <a:off x="1596675" y="1919374"/>
            <a:ext cx="8596175" cy="30192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Task 05 - Move to Blendspaces for combat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4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Lessons Learned</a:t>
            </a:r>
            <a:endParaRPr/>
          </a:p>
        </p:txBody>
      </p:sp>
      <p:sp>
        <p:nvSpPr>
          <p:cNvPr id="303" name="Google Shape;303;p46"/>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Autofit/>
          </a:bodyPr>
          <a:lstStyle/>
          <a:p>
            <a:pPr marL="457200" lvl="0" indent="-406400" algn="l" rtl="0">
              <a:spcBef>
                <a:spcPts val="1000"/>
              </a:spcBef>
              <a:spcAft>
                <a:spcPts val="0"/>
              </a:spcAft>
              <a:buSzPts val="2800"/>
              <a:buChar char="•"/>
            </a:pPr>
            <a:r>
              <a:rPr lang="en-GB"/>
              <a:t>Prototypes are a collaboration</a:t>
            </a:r>
            <a:endParaRPr/>
          </a:p>
          <a:p>
            <a:pPr marL="457200" lvl="0" indent="-406400" algn="l" rtl="0">
              <a:spcBef>
                <a:spcPts val="0"/>
              </a:spcBef>
              <a:spcAft>
                <a:spcPts val="0"/>
              </a:spcAft>
              <a:buSzPts val="2800"/>
              <a:buChar char="•"/>
            </a:pPr>
            <a:r>
              <a:rPr lang="en-GB"/>
              <a:t>The question we were trying to answer required</a:t>
            </a:r>
            <a:endParaRPr/>
          </a:p>
          <a:p>
            <a:pPr marL="914400" lvl="1" indent="-381000" algn="l" rtl="0">
              <a:spcBef>
                <a:spcPts val="0"/>
              </a:spcBef>
              <a:spcAft>
                <a:spcPts val="0"/>
              </a:spcAft>
              <a:buSzPts val="2400"/>
              <a:buChar char="•"/>
            </a:pPr>
            <a:r>
              <a:rPr lang="en-GB"/>
              <a:t>1 Programmer</a:t>
            </a:r>
            <a:endParaRPr/>
          </a:p>
          <a:p>
            <a:pPr marL="914400" lvl="1" indent="-381000" algn="l" rtl="0">
              <a:spcBef>
                <a:spcPts val="0"/>
              </a:spcBef>
              <a:spcAft>
                <a:spcPts val="0"/>
              </a:spcAft>
              <a:buSzPts val="2400"/>
              <a:buChar char="•"/>
            </a:pPr>
            <a:r>
              <a:rPr lang="en-GB"/>
              <a:t>2 Designers</a:t>
            </a:r>
            <a:endParaRPr/>
          </a:p>
          <a:p>
            <a:pPr marL="914400" lvl="1" indent="-381000" algn="l" rtl="0">
              <a:spcBef>
                <a:spcPts val="0"/>
              </a:spcBef>
              <a:spcAft>
                <a:spcPts val="0"/>
              </a:spcAft>
              <a:buSzPts val="2400"/>
              <a:buChar char="•"/>
            </a:pPr>
            <a:r>
              <a:rPr lang="en-GB"/>
              <a:t>1 Artist</a:t>
            </a:r>
            <a:endParaRPr/>
          </a:p>
          <a:p>
            <a:pPr marL="914400" lvl="1" indent="-381000" algn="l" rtl="0">
              <a:spcBef>
                <a:spcPts val="0"/>
              </a:spcBef>
              <a:spcAft>
                <a:spcPts val="0"/>
              </a:spcAft>
              <a:buSzPts val="2400"/>
              <a:buChar char="•"/>
            </a:pPr>
            <a:r>
              <a:rPr lang="en-GB"/>
              <a:t>1 Animator</a:t>
            </a:r>
            <a:endParaRPr/>
          </a:p>
          <a:p>
            <a:pPr marL="457200" lvl="0" indent="-406400" algn="l" rtl="0">
              <a:spcBef>
                <a:spcPts val="0"/>
              </a:spcBef>
              <a:spcAft>
                <a:spcPts val="0"/>
              </a:spcAft>
              <a:buSzPts val="2800"/>
              <a:buChar char="•"/>
            </a:pPr>
            <a:r>
              <a:rPr lang="en-GB"/>
              <a:t>Iteration, Iteration, Iteration!</a:t>
            </a:r>
            <a:endParaRPr/>
          </a:p>
          <a:p>
            <a:pPr marL="457200" lvl="0" indent="-406400" algn="l" rtl="0">
              <a:spcBef>
                <a:spcPts val="0"/>
              </a:spcBef>
              <a:spcAft>
                <a:spcPts val="0"/>
              </a:spcAft>
              <a:buSzPts val="2800"/>
              <a:buChar char="•"/>
            </a:pPr>
            <a:r>
              <a:rPr lang="en-GB"/>
              <a:t>Research is also key, animator required references</a:t>
            </a:r>
            <a:endParaRPr/>
          </a:p>
          <a:p>
            <a:pPr marL="457200" lvl="0" indent="-406400" algn="l" rtl="0">
              <a:spcBef>
                <a:spcPts val="0"/>
              </a:spcBef>
              <a:spcAft>
                <a:spcPts val="0"/>
              </a:spcAft>
              <a:buSzPts val="2800"/>
              <a:buChar char="•"/>
            </a:pPr>
            <a:r>
              <a:rPr lang="en-GB"/>
              <a:t>Ensure your prototypes are small</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Closing Advice</a:t>
            </a:r>
            <a:endParaRPr/>
          </a:p>
        </p:txBody>
      </p:sp>
      <p:sp>
        <p:nvSpPr>
          <p:cNvPr id="309" name="Google Shape;309;p47"/>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GB"/>
              <a:t>Game Jams</a:t>
            </a:r>
            <a:endParaRPr/>
          </a:p>
          <a:p>
            <a:pPr marL="0" lvl="0" indent="0" algn="l" rtl="0">
              <a:spcBef>
                <a:spcPts val="1000"/>
              </a:spcBef>
              <a:spcAft>
                <a:spcPts val="0"/>
              </a:spcAft>
              <a:buNone/>
            </a:pPr>
            <a:r>
              <a:rPr lang="en-GB"/>
              <a:t>Throw away your first idea</a:t>
            </a:r>
            <a:endParaRPr/>
          </a:p>
          <a:p>
            <a:pPr marL="0" lvl="0" indent="0" algn="l" rtl="0">
              <a:spcBef>
                <a:spcPts val="1000"/>
              </a:spcBef>
              <a:spcAft>
                <a:spcPts val="0"/>
              </a:spcAft>
              <a:buNone/>
            </a:pPr>
            <a:r>
              <a:rPr lang="en-GB"/>
              <a:t>Iterate</a:t>
            </a:r>
            <a:endParaRPr/>
          </a:p>
          <a:p>
            <a:pPr marL="0" lvl="0" indent="0" algn="l" rtl="0">
              <a:spcBef>
                <a:spcPts val="1000"/>
              </a:spcBef>
              <a:spcAft>
                <a:spcPts val="0"/>
              </a:spcAft>
              <a:buNone/>
            </a:pPr>
            <a:r>
              <a:rPr lang="en-GB"/>
              <a:t>Play and Evaluate</a:t>
            </a:r>
            <a:endParaRPr/>
          </a:p>
          <a:p>
            <a:pPr marL="0" lvl="0" indent="0" algn="l" rtl="0">
              <a:spcBef>
                <a:spcPts val="1000"/>
              </a:spcBef>
              <a:spcAft>
                <a:spcPts val="0"/>
              </a:spcAft>
              <a:buNone/>
            </a:pPr>
            <a:r>
              <a:rPr lang="en-GB"/>
              <a:t>Kill your darlings</a:t>
            </a:r>
            <a:endParaRPr/>
          </a:p>
          <a:p>
            <a:pPr marL="0" lvl="0" indent="0" algn="l" rtl="0">
              <a:spcBef>
                <a:spcPts val="100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8"/>
          <p:cNvSpPr txBox="1">
            <a:spLocks noGrp="1"/>
          </p:cNvSpPr>
          <p:nvPr>
            <p:ph type="body" idx="1"/>
          </p:nvPr>
        </p:nvSpPr>
        <p:spPr>
          <a:xfrm>
            <a:off x="838200" y="644450"/>
            <a:ext cx="10515600" cy="5532300"/>
          </a:xfrm>
          <a:prstGeom prst="rect">
            <a:avLst/>
          </a:prstGeom>
        </p:spPr>
        <p:txBody>
          <a:bodyPr spcFirstLastPara="1" wrap="square" lIns="91425" tIns="45700" rIns="91425" bIns="45700" anchor="ctr" anchorCtr="0">
            <a:noAutofit/>
          </a:bodyPr>
          <a:lstStyle/>
          <a:p>
            <a:pPr marL="0" lvl="0" indent="0" algn="ctr" rtl="0">
              <a:spcBef>
                <a:spcPts val="1000"/>
              </a:spcBef>
              <a:spcAft>
                <a:spcPts val="0"/>
              </a:spcAft>
              <a:buNone/>
            </a:pPr>
            <a:r>
              <a:rPr lang="en-GB" sz="7200"/>
              <a:t>Questions?</a:t>
            </a:r>
            <a:endParaRPr sz="72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References</a:t>
            </a:r>
            <a:endParaRPr/>
          </a:p>
        </p:txBody>
      </p:sp>
      <p:sp>
        <p:nvSpPr>
          <p:cNvPr id="320" name="Google Shape;320;p49"/>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Clr>
                <a:srgbClr val="000000"/>
              </a:buClr>
              <a:buSzPts val="1100"/>
              <a:buFont typeface="Arial"/>
              <a:buNone/>
            </a:pPr>
            <a:r>
              <a:rPr lang="en-GB" sz="1800"/>
              <a:t>Gibson Bond, J. Introduction to Game Design, Prototyping and Development 2nd Edition. Addison-Wesley, 2017. Chapters 15 &amp; 28 - 35 </a:t>
            </a:r>
            <a:br>
              <a:rPr lang="en-GB" sz="1800"/>
            </a:br>
            <a:r>
              <a:rPr lang="en-GB" sz="1800"/>
              <a:t> </a:t>
            </a:r>
            <a:br>
              <a:rPr lang="en-GB" sz="1800"/>
            </a:br>
            <a:r>
              <a:rPr lang="en-GB" sz="1800"/>
              <a:t>Warfel, T.Z. Prototyping: A Practitioner’s Guide, Rosenfeld Media 2009</a:t>
            </a:r>
            <a:br>
              <a:rPr lang="en-GB" sz="1800"/>
            </a:br>
            <a:r>
              <a:rPr lang="en-GB" sz="1800"/>
              <a:t> </a:t>
            </a:r>
            <a:br>
              <a:rPr lang="en-GB" sz="1800"/>
            </a:br>
            <a:r>
              <a:rPr lang="en-GB" sz="1800"/>
              <a:t>Fullerton, Tracy. Game Design Workshop: A Playcentric Approach to Creating Games 4th Edition. Morgan Kaufmann, 2018. Chapter 7 &amp; 8</a:t>
            </a:r>
            <a:br>
              <a:rPr lang="en-GB" sz="1800"/>
            </a:br>
            <a:br>
              <a:rPr lang="en-GB" sz="1800"/>
            </a:br>
            <a:r>
              <a:rPr lang="en-GB" sz="1800"/>
              <a:t>Dallas, I. Weaving 13 Prototypes into 1 Game: Lessons from 'Edith Finch', GDC 2018 </a:t>
            </a:r>
            <a:r>
              <a:rPr lang="en-GB" sz="1800" u="sng">
                <a:solidFill>
                  <a:schemeClr val="hlink"/>
                </a:solidFill>
                <a:hlinkClick r:id="rId3"/>
              </a:rPr>
              <a:t>https://www.gdcvault.com/play/1025016/Weaving-13-Prototypes-into-1</a:t>
            </a:r>
            <a:r>
              <a:rPr lang="en-GB" sz="1800"/>
              <a:t>  </a:t>
            </a:r>
            <a:br>
              <a:rPr lang="en-GB" sz="1800"/>
            </a:br>
            <a:r>
              <a:rPr lang="en-GB" sz="1800"/>
              <a:t> </a:t>
            </a:r>
            <a:br>
              <a:rPr lang="en-GB" sz="1800"/>
            </a:br>
            <a:r>
              <a:rPr lang="en-GB" sz="1800"/>
              <a:t>Martz, N. Perfecting Pitchable Prototypes, GDC 2012 </a:t>
            </a:r>
            <a:r>
              <a:rPr lang="en-GB" sz="1800" u="sng">
                <a:solidFill>
                  <a:schemeClr val="hlink"/>
                </a:solidFill>
                <a:hlinkClick r:id="rId4"/>
              </a:rPr>
              <a:t>https://www.gdcvault.com/play/1015849/Perfecting-Pitchable</a:t>
            </a:r>
            <a:r>
              <a:rPr lang="en-GB" sz="1800"/>
              <a:t>  </a:t>
            </a:r>
            <a:br>
              <a:rPr lang="en-GB" sz="1800"/>
            </a:br>
            <a:r>
              <a:rPr lang="en-GB" sz="1800"/>
              <a:t> </a:t>
            </a:r>
            <a:br>
              <a:rPr lang="en-GB" sz="1800"/>
            </a:br>
            <a:r>
              <a:rPr lang="en-GB" sz="1800"/>
              <a:t>Glinert, E. Rapid, Iterative Prototyping Best Practices, GDC 2012</a:t>
            </a:r>
            <a:br>
              <a:rPr lang="en-GB" sz="1800"/>
            </a:br>
            <a:r>
              <a:rPr lang="en-GB" sz="1800" u="sng">
                <a:solidFill>
                  <a:schemeClr val="hlink"/>
                </a:solidFill>
                <a:hlinkClick r:id="rId5"/>
              </a:rPr>
              <a:t>https://www.gdcvault.com/play/1015585/Rapid-Iterative-Prototyping-Best</a:t>
            </a:r>
            <a:r>
              <a:rPr lang="en-GB" sz="1800"/>
              <a:t>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Models of Creativity</a:t>
            </a:r>
            <a:endParaRPr/>
          </a:p>
        </p:txBody>
      </p:sp>
      <p:pic>
        <p:nvPicPr>
          <p:cNvPr id="103" name="Google Shape;103;p16"/>
          <p:cNvPicPr preferRelativeResize="0"/>
          <p:nvPr/>
        </p:nvPicPr>
        <p:blipFill>
          <a:blip r:embed="rId3">
            <a:alphaModFix/>
          </a:blip>
          <a:stretch>
            <a:fillRect/>
          </a:stretch>
        </p:blipFill>
        <p:spPr>
          <a:xfrm>
            <a:off x="4384250" y="1690825"/>
            <a:ext cx="3003728" cy="4524377"/>
          </a:xfrm>
          <a:prstGeom prst="rect">
            <a:avLst/>
          </a:prstGeom>
          <a:noFill/>
          <a:ln>
            <a:noFill/>
          </a:ln>
        </p:spPr>
      </p:pic>
      <p:pic>
        <p:nvPicPr>
          <p:cNvPr id="104" name="Google Shape;104;p16"/>
          <p:cNvPicPr preferRelativeResize="0"/>
          <p:nvPr/>
        </p:nvPicPr>
        <p:blipFill>
          <a:blip r:embed="rId4">
            <a:alphaModFix/>
          </a:blip>
          <a:stretch>
            <a:fillRect/>
          </a:stretch>
        </p:blipFill>
        <p:spPr>
          <a:xfrm>
            <a:off x="838207" y="1690825"/>
            <a:ext cx="2933700" cy="4524375"/>
          </a:xfrm>
          <a:prstGeom prst="rect">
            <a:avLst/>
          </a:prstGeom>
          <a:noFill/>
          <a:ln>
            <a:noFill/>
          </a:ln>
        </p:spPr>
      </p:pic>
      <p:pic>
        <p:nvPicPr>
          <p:cNvPr id="105" name="Google Shape;105;p16"/>
          <p:cNvPicPr preferRelativeResize="0"/>
          <p:nvPr/>
        </p:nvPicPr>
        <p:blipFill>
          <a:blip r:embed="rId5">
            <a:alphaModFix/>
          </a:blip>
          <a:stretch>
            <a:fillRect/>
          </a:stretch>
        </p:blipFill>
        <p:spPr>
          <a:xfrm>
            <a:off x="8000350" y="1690825"/>
            <a:ext cx="2933700" cy="4524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Models of Creativity</a:t>
            </a:r>
            <a:endParaRPr/>
          </a:p>
        </p:txBody>
      </p:sp>
      <p:sp>
        <p:nvSpPr>
          <p:cNvPr id="111" name="Google Shape;111;p17"/>
          <p:cNvSpPr txBox="1">
            <a:spLocks noGrp="1"/>
          </p:cNvSpPr>
          <p:nvPr>
            <p:ph type="body" idx="1"/>
          </p:nvPr>
        </p:nvSpPr>
        <p:spPr>
          <a:xfrm>
            <a:off x="838200" y="1825625"/>
            <a:ext cx="29997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GB" b="1"/>
              <a:t>Wallas Model</a:t>
            </a:r>
            <a:endParaRPr b="1"/>
          </a:p>
          <a:p>
            <a:pPr marL="0" lvl="0" indent="0" algn="l" rtl="0">
              <a:spcBef>
                <a:spcPts val="1000"/>
              </a:spcBef>
              <a:spcAft>
                <a:spcPts val="0"/>
              </a:spcAft>
              <a:buNone/>
            </a:pPr>
            <a:r>
              <a:rPr lang="en-GB"/>
              <a:t>Preparation</a:t>
            </a:r>
            <a:endParaRPr/>
          </a:p>
          <a:p>
            <a:pPr marL="0" lvl="0" indent="0" algn="l" rtl="0">
              <a:spcBef>
                <a:spcPts val="1000"/>
              </a:spcBef>
              <a:spcAft>
                <a:spcPts val="0"/>
              </a:spcAft>
              <a:buNone/>
            </a:pPr>
            <a:r>
              <a:rPr lang="en-GB"/>
              <a:t>Incubation</a:t>
            </a:r>
            <a:endParaRPr/>
          </a:p>
          <a:p>
            <a:pPr marL="0" lvl="0" indent="0" algn="l" rtl="0">
              <a:spcBef>
                <a:spcPts val="1000"/>
              </a:spcBef>
              <a:spcAft>
                <a:spcPts val="0"/>
              </a:spcAft>
              <a:buNone/>
            </a:pPr>
            <a:r>
              <a:rPr lang="en-GB"/>
              <a:t>Illumination</a:t>
            </a:r>
            <a:endParaRPr/>
          </a:p>
          <a:p>
            <a:pPr marL="0" lvl="0" indent="0" algn="l" rtl="0">
              <a:spcBef>
                <a:spcPts val="1000"/>
              </a:spcBef>
              <a:spcAft>
                <a:spcPts val="0"/>
              </a:spcAft>
              <a:buNone/>
            </a:pPr>
            <a:r>
              <a:rPr lang="en-GB"/>
              <a:t>Verification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Models of Creativity</a:t>
            </a:r>
            <a:endParaRPr/>
          </a:p>
        </p:txBody>
      </p:sp>
      <p:sp>
        <p:nvSpPr>
          <p:cNvPr id="117" name="Google Shape;117;p18"/>
          <p:cNvSpPr txBox="1">
            <a:spLocks noGrp="1"/>
          </p:cNvSpPr>
          <p:nvPr>
            <p:ph type="body" idx="1"/>
          </p:nvPr>
        </p:nvSpPr>
        <p:spPr>
          <a:xfrm>
            <a:off x="838200" y="1825625"/>
            <a:ext cx="23358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GB" b="1">
                <a:solidFill>
                  <a:srgbClr val="666666"/>
                </a:solidFill>
              </a:rPr>
              <a:t>Wallas </a:t>
            </a:r>
            <a:endParaRPr b="1">
              <a:solidFill>
                <a:srgbClr val="666666"/>
              </a:solidFill>
            </a:endParaRPr>
          </a:p>
          <a:p>
            <a:pPr marL="0" lvl="0" indent="0" algn="l" rtl="0">
              <a:spcBef>
                <a:spcPts val="1000"/>
              </a:spcBef>
              <a:spcAft>
                <a:spcPts val="0"/>
              </a:spcAft>
              <a:buNone/>
            </a:pPr>
            <a:r>
              <a:rPr lang="en-GB">
                <a:solidFill>
                  <a:srgbClr val="666666"/>
                </a:solidFill>
              </a:rPr>
              <a:t>Preparation</a:t>
            </a:r>
            <a:endParaRPr>
              <a:solidFill>
                <a:srgbClr val="666666"/>
              </a:solidFill>
            </a:endParaRPr>
          </a:p>
          <a:p>
            <a:pPr marL="0" lvl="0" indent="0" algn="l" rtl="0">
              <a:spcBef>
                <a:spcPts val="1000"/>
              </a:spcBef>
              <a:spcAft>
                <a:spcPts val="0"/>
              </a:spcAft>
              <a:buNone/>
            </a:pPr>
            <a:r>
              <a:rPr lang="en-GB">
                <a:solidFill>
                  <a:srgbClr val="666666"/>
                </a:solidFill>
              </a:rPr>
              <a:t>Incubation</a:t>
            </a:r>
            <a:endParaRPr>
              <a:solidFill>
                <a:srgbClr val="666666"/>
              </a:solidFill>
            </a:endParaRPr>
          </a:p>
          <a:p>
            <a:pPr marL="0" lvl="0" indent="0" algn="l" rtl="0">
              <a:spcBef>
                <a:spcPts val="1000"/>
              </a:spcBef>
              <a:spcAft>
                <a:spcPts val="0"/>
              </a:spcAft>
              <a:buNone/>
            </a:pPr>
            <a:r>
              <a:rPr lang="en-GB">
                <a:solidFill>
                  <a:srgbClr val="666666"/>
                </a:solidFill>
              </a:rPr>
              <a:t>Illumination</a:t>
            </a:r>
            <a:endParaRPr>
              <a:solidFill>
                <a:srgbClr val="666666"/>
              </a:solidFill>
            </a:endParaRPr>
          </a:p>
          <a:p>
            <a:pPr marL="0" lvl="0" indent="0" algn="l" rtl="0">
              <a:spcBef>
                <a:spcPts val="1000"/>
              </a:spcBef>
              <a:spcAft>
                <a:spcPts val="0"/>
              </a:spcAft>
              <a:buNone/>
            </a:pPr>
            <a:r>
              <a:rPr lang="en-GB">
                <a:solidFill>
                  <a:srgbClr val="666666"/>
                </a:solidFill>
              </a:rPr>
              <a:t>Verification</a:t>
            </a:r>
            <a:endParaRPr>
              <a:solidFill>
                <a:srgbClr val="666666"/>
              </a:solidFill>
            </a:endParaRPr>
          </a:p>
        </p:txBody>
      </p:sp>
      <p:sp>
        <p:nvSpPr>
          <p:cNvPr id="118" name="Google Shape;118;p18"/>
          <p:cNvSpPr txBox="1">
            <a:spLocks noGrp="1"/>
          </p:cNvSpPr>
          <p:nvPr>
            <p:ph type="body" idx="1"/>
          </p:nvPr>
        </p:nvSpPr>
        <p:spPr>
          <a:xfrm>
            <a:off x="4089738" y="1767925"/>
            <a:ext cx="27138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GB" b="1"/>
              <a:t>Csikszentmihalyi</a:t>
            </a:r>
            <a:endParaRPr b="1"/>
          </a:p>
          <a:p>
            <a:pPr marL="0" lvl="0" indent="0" algn="l" rtl="0">
              <a:spcBef>
                <a:spcPts val="1000"/>
              </a:spcBef>
              <a:spcAft>
                <a:spcPts val="0"/>
              </a:spcAft>
              <a:buNone/>
            </a:pPr>
            <a:r>
              <a:rPr lang="en-GB"/>
              <a:t>Preparation</a:t>
            </a:r>
            <a:endParaRPr/>
          </a:p>
          <a:p>
            <a:pPr marL="0" lvl="0" indent="0" algn="l" rtl="0">
              <a:spcBef>
                <a:spcPts val="1000"/>
              </a:spcBef>
              <a:spcAft>
                <a:spcPts val="0"/>
              </a:spcAft>
              <a:buNone/>
            </a:pPr>
            <a:r>
              <a:rPr lang="en-GB"/>
              <a:t>Incubation</a:t>
            </a:r>
            <a:endParaRPr/>
          </a:p>
          <a:p>
            <a:pPr marL="0" lvl="0" indent="0" algn="l" rtl="0">
              <a:spcBef>
                <a:spcPts val="1000"/>
              </a:spcBef>
              <a:spcAft>
                <a:spcPts val="0"/>
              </a:spcAft>
              <a:buNone/>
            </a:pPr>
            <a:r>
              <a:rPr lang="en-GB"/>
              <a:t>Insight</a:t>
            </a:r>
            <a:endParaRPr/>
          </a:p>
          <a:p>
            <a:pPr marL="0" lvl="0" indent="0" algn="l" rtl="0">
              <a:spcBef>
                <a:spcPts val="1000"/>
              </a:spcBef>
              <a:spcAft>
                <a:spcPts val="0"/>
              </a:spcAft>
              <a:buNone/>
            </a:pPr>
            <a:r>
              <a:rPr lang="en-GB"/>
              <a:t>Evaluation</a:t>
            </a:r>
            <a:endParaRPr/>
          </a:p>
          <a:p>
            <a:pPr marL="0" lvl="0" indent="0" algn="l" rtl="0">
              <a:spcBef>
                <a:spcPts val="1000"/>
              </a:spcBef>
              <a:spcAft>
                <a:spcPts val="0"/>
              </a:spcAft>
              <a:buNone/>
            </a:pPr>
            <a:r>
              <a:rPr lang="en-GB"/>
              <a:t>Elaboration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Models of Creativity</a:t>
            </a:r>
            <a:endParaRPr/>
          </a:p>
        </p:txBody>
      </p:sp>
      <p:sp>
        <p:nvSpPr>
          <p:cNvPr id="124" name="Google Shape;124;p19"/>
          <p:cNvSpPr txBox="1">
            <a:spLocks noGrp="1"/>
          </p:cNvSpPr>
          <p:nvPr>
            <p:ph type="body" idx="1"/>
          </p:nvPr>
        </p:nvSpPr>
        <p:spPr>
          <a:xfrm>
            <a:off x="838200" y="1825625"/>
            <a:ext cx="23358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GB" b="1">
                <a:solidFill>
                  <a:srgbClr val="666666"/>
                </a:solidFill>
              </a:rPr>
              <a:t>Wallas </a:t>
            </a:r>
            <a:endParaRPr b="1">
              <a:solidFill>
                <a:srgbClr val="666666"/>
              </a:solidFill>
            </a:endParaRPr>
          </a:p>
          <a:p>
            <a:pPr marL="0" lvl="0" indent="0" algn="l" rtl="0">
              <a:spcBef>
                <a:spcPts val="1000"/>
              </a:spcBef>
              <a:spcAft>
                <a:spcPts val="0"/>
              </a:spcAft>
              <a:buNone/>
            </a:pPr>
            <a:r>
              <a:rPr lang="en-GB">
                <a:solidFill>
                  <a:srgbClr val="666666"/>
                </a:solidFill>
              </a:rPr>
              <a:t>Preparation</a:t>
            </a:r>
            <a:endParaRPr>
              <a:solidFill>
                <a:srgbClr val="666666"/>
              </a:solidFill>
            </a:endParaRPr>
          </a:p>
          <a:p>
            <a:pPr marL="0" lvl="0" indent="0" algn="l" rtl="0">
              <a:spcBef>
                <a:spcPts val="1000"/>
              </a:spcBef>
              <a:spcAft>
                <a:spcPts val="0"/>
              </a:spcAft>
              <a:buNone/>
            </a:pPr>
            <a:r>
              <a:rPr lang="en-GB">
                <a:solidFill>
                  <a:srgbClr val="666666"/>
                </a:solidFill>
              </a:rPr>
              <a:t>Incubation</a:t>
            </a:r>
            <a:endParaRPr>
              <a:solidFill>
                <a:srgbClr val="666666"/>
              </a:solidFill>
            </a:endParaRPr>
          </a:p>
          <a:p>
            <a:pPr marL="0" lvl="0" indent="0" algn="l" rtl="0">
              <a:spcBef>
                <a:spcPts val="1000"/>
              </a:spcBef>
              <a:spcAft>
                <a:spcPts val="0"/>
              </a:spcAft>
              <a:buNone/>
            </a:pPr>
            <a:r>
              <a:rPr lang="en-GB">
                <a:solidFill>
                  <a:srgbClr val="666666"/>
                </a:solidFill>
              </a:rPr>
              <a:t>Illumination</a:t>
            </a:r>
            <a:endParaRPr>
              <a:solidFill>
                <a:srgbClr val="666666"/>
              </a:solidFill>
            </a:endParaRPr>
          </a:p>
          <a:p>
            <a:pPr marL="0" lvl="0" indent="0" algn="l" rtl="0">
              <a:spcBef>
                <a:spcPts val="1000"/>
              </a:spcBef>
              <a:spcAft>
                <a:spcPts val="0"/>
              </a:spcAft>
              <a:buNone/>
            </a:pPr>
            <a:r>
              <a:rPr lang="en-GB">
                <a:solidFill>
                  <a:srgbClr val="666666"/>
                </a:solidFill>
              </a:rPr>
              <a:t>Verification</a:t>
            </a:r>
            <a:endParaRPr>
              <a:solidFill>
                <a:srgbClr val="666666"/>
              </a:solidFill>
            </a:endParaRPr>
          </a:p>
        </p:txBody>
      </p:sp>
      <p:sp>
        <p:nvSpPr>
          <p:cNvPr id="125" name="Google Shape;125;p19"/>
          <p:cNvSpPr txBox="1">
            <a:spLocks noGrp="1"/>
          </p:cNvSpPr>
          <p:nvPr>
            <p:ph type="body" idx="1"/>
          </p:nvPr>
        </p:nvSpPr>
        <p:spPr>
          <a:xfrm>
            <a:off x="4089738" y="1767925"/>
            <a:ext cx="27138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GB" b="1">
                <a:solidFill>
                  <a:srgbClr val="666666"/>
                </a:solidFill>
              </a:rPr>
              <a:t>Csikszentmihalyi</a:t>
            </a:r>
            <a:endParaRPr b="1">
              <a:solidFill>
                <a:srgbClr val="666666"/>
              </a:solidFill>
            </a:endParaRPr>
          </a:p>
          <a:p>
            <a:pPr marL="0" lvl="0" indent="0" algn="l" rtl="0">
              <a:spcBef>
                <a:spcPts val="1000"/>
              </a:spcBef>
              <a:spcAft>
                <a:spcPts val="0"/>
              </a:spcAft>
              <a:buNone/>
            </a:pPr>
            <a:r>
              <a:rPr lang="en-GB">
                <a:solidFill>
                  <a:srgbClr val="666666"/>
                </a:solidFill>
              </a:rPr>
              <a:t>Preparation</a:t>
            </a:r>
            <a:endParaRPr>
              <a:solidFill>
                <a:srgbClr val="666666"/>
              </a:solidFill>
            </a:endParaRPr>
          </a:p>
          <a:p>
            <a:pPr marL="0" lvl="0" indent="0" algn="l" rtl="0">
              <a:spcBef>
                <a:spcPts val="1000"/>
              </a:spcBef>
              <a:spcAft>
                <a:spcPts val="0"/>
              </a:spcAft>
              <a:buNone/>
            </a:pPr>
            <a:r>
              <a:rPr lang="en-GB">
                <a:solidFill>
                  <a:srgbClr val="666666"/>
                </a:solidFill>
              </a:rPr>
              <a:t>Incubation</a:t>
            </a:r>
            <a:endParaRPr>
              <a:solidFill>
                <a:srgbClr val="666666"/>
              </a:solidFill>
            </a:endParaRPr>
          </a:p>
          <a:p>
            <a:pPr marL="0" lvl="0" indent="0" algn="l" rtl="0">
              <a:spcBef>
                <a:spcPts val="1000"/>
              </a:spcBef>
              <a:spcAft>
                <a:spcPts val="0"/>
              </a:spcAft>
              <a:buNone/>
            </a:pPr>
            <a:r>
              <a:rPr lang="en-GB">
                <a:solidFill>
                  <a:srgbClr val="666666"/>
                </a:solidFill>
              </a:rPr>
              <a:t>Insight</a:t>
            </a:r>
            <a:endParaRPr>
              <a:solidFill>
                <a:srgbClr val="666666"/>
              </a:solidFill>
            </a:endParaRPr>
          </a:p>
          <a:p>
            <a:pPr marL="0" lvl="0" indent="0" algn="l" rtl="0">
              <a:spcBef>
                <a:spcPts val="1000"/>
              </a:spcBef>
              <a:spcAft>
                <a:spcPts val="0"/>
              </a:spcAft>
              <a:buNone/>
            </a:pPr>
            <a:r>
              <a:rPr lang="en-GB">
                <a:solidFill>
                  <a:srgbClr val="666666"/>
                </a:solidFill>
              </a:rPr>
              <a:t>Evaluation</a:t>
            </a:r>
            <a:endParaRPr>
              <a:solidFill>
                <a:srgbClr val="666666"/>
              </a:solidFill>
            </a:endParaRPr>
          </a:p>
          <a:p>
            <a:pPr marL="0" lvl="0" indent="0" algn="l" rtl="0">
              <a:spcBef>
                <a:spcPts val="1000"/>
              </a:spcBef>
              <a:spcAft>
                <a:spcPts val="0"/>
              </a:spcAft>
              <a:buNone/>
            </a:pPr>
            <a:r>
              <a:rPr lang="en-GB">
                <a:solidFill>
                  <a:srgbClr val="666666"/>
                </a:solidFill>
              </a:rPr>
              <a:t>Elaboration</a:t>
            </a:r>
            <a:endParaRPr>
              <a:solidFill>
                <a:srgbClr val="666666"/>
              </a:solidFill>
            </a:endParaRPr>
          </a:p>
        </p:txBody>
      </p:sp>
      <p:sp>
        <p:nvSpPr>
          <p:cNvPr id="126" name="Google Shape;126;p19"/>
          <p:cNvSpPr txBox="1">
            <a:spLocks noGrp="1"/>
          </p:cNvSpPr>
          <p:nvPr>
            <p:ph type="body" idx="1"/>
          </p:nvPr>
        </p:nvSpPr>
        <p:spPr>
          <a:xfrm>
            <a:off x="7719300" y="1767925"/>
            <a:ext cx="29997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GB" b="1"/>
              <a:t>Petty (ICEDIP)</a:t>
            </a:r>
            <a:endParaRPr b="1"/>
          </a:p>
          <a:p>
            <a:pPr marL="0" lvl="0" indent="0" algn="l" rtl="0">
              <a:spcBef>
                <a:spcPts val="1000"/>
              </a:spcBef>
              <a:spcAft>
                <a:spcPts val="0"/>
              </a:spcAft>
              <a:buNone/>
            </a:pPr>
            <a:r>
              <a:rPr lang="en-GB"/>
              <a:t>Inspiration</a:t>
            </a:r>
            <a:endParaRPr/>
          </a:p>
          <a:p>
            <a:pPr marL="0" lvl="0" indent="0" algn="l" rtl="0">
              <a:spcBef>
                <a:spcPts val="1000"/>
              </a:spcBef>
              <a:spcAft>
                <a:spcPts val="0"/>
              </a:spcAft>
              <a:buNone/>
            </a:pPr>
            <a:r>
              <a:rPr lang="en-GB"/>
              <a:t>Clarification</a:t>
            </a:r>
            <a:endParaRPr/>
          </a:p>
          <a:p>
            <a:pPr marL="0" lvl="0" indent="0" algn="l" rtl="0">
              <a:spcBef>
                <a:spcPts val="1000"/>
              </a:spcBef>
              <a:spcAft>
                <a:spcPts val="0"/>
              </a:spcAft>
              <a:buNone/>
            </a:pPr>
            <a:r>
              <a:rPr lang="en-GB"/>
              <a:t>Evaluation</a:t>
            </a:r>
            <a:endParaRPr/>
          </a:p>
          <a:p>
            <a:pPr marL="0" lvl="0" indent="0" algn="l" rtl="0">
              <a:spcBef>
                <a:spcPts val="1000"/>
              </a:spcBef>
              <a:spcAft>
                <a:spcPts val="0"/>
              </a:spcAft>
              <a:buNone/>
            </a:pPr>
            <a:r>
              <a:rPr lang="en-GB"/>
              <a:t>Distillation</a:t>
            </a:r>
            <a:endParaRPr/>
          </a:p>
          <a:p>
            <a:pPr marL="0" lvl="0" indent="0" algn="l" rtl="0">
              <a:spcBef>
                <a:spcPts val="1000"/>
              </a:spcBef>
              <a:spcAft>
                <a:spcPts val="0"/>
              </a:spcAft>
              <a:buNone/>
            </a:pPr>
            <a:r>
              <a:rPr lang="en-GB"/>
              <a:t>Incubation</a:t>
            </a:r>
            <a:endParaRPr/>
          </a:p>
          <a:p>
            <a:pPr marL="0" lvl="0" indent="0" algn="l" rtl="0">
              <a:spcBef>
                <a:spcPts val="1000"/>
              </a:spcBef>
              <a:spcAft>
                <a:spcPts val="0"/>
              </a:spcAft>
              <a:buNone/>
            </a:pPr>
            <a:r>
              <a:rPr lang="en-GB"/>
              <a:t>Perspiration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a:spLocks noGrp="1"/>
          </p:cNvSpPr>
          <p:nvPr>
            <p:ph type="body" idx="1"/>
          </p:nvPr>
        </p:nvSpPr>
        <p:spPr>
          <a:xfrm>
            <a:off x="838200" y="317400"/>
            <a:ext cx="10515600" cy="5859300"/>
          </a:xfrm>
          <a:prstGeom prst="rect">
            <a:avLst/>
          </a:prstGeom>
        </p:spPr>
        <p:txBody>
          <a:bodyPr spcFirstLastPara="1" wrap="square" lIns="91425" tIns="45700" rIns="91425" bIns="45700" anchor="ctr" anchorCtr="0">
            <a:noAutofit/>
          </a:bodyPr>
          <a:lstStyle/>
          <a:p>
            <a:pPr marL="0" lvl="0" indent="0" algn="ctr" rtl="0">
              <a:spcBef>
                <a:spcPts val="1000"/>
              </a:spcBef>
              <a:spcAft>
                <a:spcPts val="0"/>
              </a:spcAft>
              <a:buNone/>
            </a:pPr>
            <a:r>
              <a:rPr lang="en-GB" sz="6000"/>
              <a:t>Practical Advice</a:t>
            </a:r>
            <a:endParaRPr sz="6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Know your audience - Personas </a:t>
            </a:r>
            <a:endParaRPr/>
          </a:p>
        </p:txBody>
      </p:sp>
      <p:pic>
        <p:nvPicPr>
          <p:cNvPr id="137" name="Google Shape;137;p21"/>
          <p:cNvPicPr preferRelativeResize="0"/>
          <p:nvPr/>
        </p:nvPicPr>
        <p:blipFill>
          <a:blip r:embed="rId3">
            <a:alphaModFix/>
          </a:blip>
          <a:stretch>
            <a:fillRect/>
          </a:stretch>
        </p:blipFill>
        <p:spPr>
          <a:xfrm>
            <a:off x="2854413" y="1690825"/>
            <a:ext cx="6483166" cy="4862374"/>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1001</Words>
  <Application>Microsoft Macintosh PowerPoint</Application>
  <PresentationFormat>Widescreen</PresentationFormat>
  <Paragraphs>215</Paragraphs>
  <Slides>37</Slides>
  <Notes>37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37</vt:i4>
      </vt:variant>
    </vt:vector>
  </HeadingPairs>
  <TitlesOfParts>
    <vt:vector size="41" baseType="lpstr">
      <vt:lpstr>Arial</vt:lpstr>
      <vt:lpstr>Calibri</vt:lpstr>
      <vt:lpstr>Impact</vt:lpstr>
      <vt:lpstr>Office Theme</vt:lpstr>
      <vt:lpstr>GAM320 - Creativity &amp; Prototyping</vt:lpstr>
      <vt:lpstr>The Problem</vt:lpstr>
      <vt:lpstr>PowerPoint Presentation</vt:lpstr>
      <vt:lpstr>Models of Creativity</vt:lpstr>
      <vt:lpstr>Models of Creativity</vt:lpstr>
      <vt:lpstr>Models of Creativity</vt:lpstr>
      <vt:lpstr>Models of Creativity</vt:lpstr>
      <vt:lpstr>PowerPoint Presentation</vt:lpstr>
      <vt:lpstr>Know your audience - Personas </vt:lpstr>
      <vt:lpstr>Ideation - Brainstorming</vt:lpstr>
      <vt:lpstr>Brainstroming methods - List Creation</vt:lpstr>
      <vt:lpstr>Brainstroming methods - Idea Cards</vt:lpstr>
      <vt:lpstr>Brainstroming methods - Mind Maps</vt:lpstr>
      <vt:lpstr>Brainstroming methods - Stream of Conscious/Shout out</vt:lpstr>
      <vt:lpstr>Brainstroming methods - Cut it Up</vt:lpstr>
      <vt:lpstr>Brainstroming methods - Research</vt:lpstr>
      <vt:lpstr>The role of constraints</vt:lpstr>
      <vt:lpstr>PowerPoint Presentation</vt:lpstr>
      <vt:lpstr>Prototyping</vt:lpstr>
      <vt:lpstr>Prototyping tips</vt:lpstr>
      <vt:lpstr>Paper Prototypes</vt:lpstr>
      <vt:lpstr>Paper Prototypes</vt:lpstr>
      <vt:lpstr>Digital Prototypes</vt:lpstr>
      <vt:lpstr>Digital Prototypes</vt:lpstr>
      <vt:lpstr>Case Study</vt:lpstr>
      <vt:lpstr>Team</vt:lpstr>
      <vt:lpstr>The Game</vt:lpstr>
      <vt:lpstr>Task 01 - Art/Animation - Proxy Mesh/Rig</vt:lpstr>
      <vt:lpstr>Task 02 - Start of Movement Prototype</vt:lpstr>
      <vt:lpstr>Task 03 - Movement</vt:lpstr>
      <vt:lpstr>Task 04 - IK Combat System</vt:lpstr>
      <vt:lpstr>Task 05 - Move to Blendspaces for combat</vt:lpstr>
      <vt:lpstr>Task 05 - Move to Blendspaces for combat</vt:lpstr>
      <vt:lpstr>Lessons Learned</vt:lpstr>
      <vt:lpstr>Closing Advice</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GAM320 - Creativity &amp; Prototyping</dc:title>
  <cp:lastModifiedBy>McDonald, Brian</cp:lastModifiedBy>
  <cp:revision>1</cp:revision>
  <dcterms:modified xsi:type="dcterms:W3CDTF">2019-09-30T20:11:50Z</dcterms:modified>
</cp:coreProperties>
</file>